
<file path=[Content_Types].xml><?xml version="1.0" encoding="utf-8"?>
<Types xmlns="http://schemas.openxmlformats.org/package/2006/content-types">
  <Default Extension="xml" ContentType="application/xml"/>
  <Default Extension="jpeg" ContentType="image/jpeg"/>
  <Default Extension="rels" ContentType="application/vnd.openxmlformats-package.relationships+xml"/>
  <Default Extension="vml" ContentType="application/vnd.openxmlformats-officedocument.vmlDrawing"/>
  <Default Extension="docx" ContentType="application/vnd.openxmlformats-officedocument.wordprocessingml.document"/>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4" r:id="rId1"/>
  </p:sldMasterIdLst>
  <p:notesMasterIdLst>
    <p:notesMasterId r:id="rId18"/>
  </p:notesMasterIdLst>
  <p:handoutMasterIdLst>
    <p:handoutMasterId r:id="rId19"/>
  </p:handoutMasterIdLst>
  <p:sldIdLst>
    <p:sldId id="270" r:id="rId2"/>
    <p:sldId id="339" r:id="rId3"/>
    <p:sldId id="359" r:id="rId4"/>
    <p:sldId id="379" r:id="rId5"/>
    <p:sldId id="356" r:id="rId6"/>
    <p:sldId id="380" r:id="rId7"/>
    <p:sldId id="378" r:id="rId8"/>
    <p:sldId id="353" r:id="rId9"/>
    <p:sldId id="371" r:id="rId10"/>
    <p:sldId id="369" r:id="rId11"/>
    <p:sldId id="370" r:id="rId12"/>
    <p:sldId id="360" r:id="rId13"/>
    <p:sldId id="373" r:id="rId14"/>
    <p:sldId id="376" r:id="rId15"/>
    <p:sldId id="377" r:id="rId16"/>
    <p:sldId id="269" r:id="rId17"/>
  </p:sldIdLst>
  <p:sldSz cx="9144000" cy="6858000" type="screen4x3"/>
  <p:notesSz cx="6858000" cy="9144000"/>
  <p:defaultTextStyle>
    <a:defPPr>
      <a:defRPr lang="en-US"/>
    </a:defPPr>
    <a:lvl1pPr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1pPr>
    <a:lvl2pPr marL="4572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2pPr>
    <a:lvl3pPr marL="9144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3pPr>
    <a:lvl4pPr marL="13716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4pPr>
    <a:lvl5pPr marL="18288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5pPr>
    <a:lvl6pPr marL="2286000" algn="l" defTabSz="457200" rtl="0" eaLnBrk="1" latinLnBrk="0" hangingPunct="1">
      <a:defRPr kern="1200">
        <a:solidFill>
          <a:schemeClr val="tx1"/>
        </a:solidFill>
        <a:latin typeface="Arial" charset="0"/>
        <a:ea typeface="ＭＳ Ｐゴシック" charset="0"/>
        <a:cs typeface="ＭＳ Ｐゴシック" charset="0"/>
      </a:defRPr>
    </a:lvl6pPr>
    <a:lvl7pPr marL="2743200" algn="l" defTabSz="457200" rtl="0" eaLnBrk="1" latinLnBrk="0" hangingPunct="1">
      <a:defRPr kern="1200">
        <a:solidFill>
          <a:schemeClr val="tx1"/>
        </a:solidFill>
        <a:latin typeface="Arial" charset="0"/>
        <a:ea typeface="ＭＳ Ｐゴシック" charset="0"/>
        <a:cs typeface="ＭＳ Ｐゴシック" charset="0"/>
      </a:defRPr>
    </a:lvl7pPr>
    <a:lvl8pPr marL="3200400" algn="l" defTabSz="457200" rtl="0" eaLnBrk="1" latinLnBrk="0" hangingPunct="1">
      <a:defRPr kern="1200">
        <a:solidFill>
          <a:schemeClr val="tx1"/>
        </a:solidFill>
        <a:latin typeface="Arial" charset="0"/>
        <a:ea typeface="ＭＳ Ｐゴシック" charset="0"/>
        <a:cs typeface="ＭＳ Ｐゴシック" charset="0"/>
      </a:defRPr>
    </a:lvl8pPr>
    <a:lvl9pPr marL="3657600" algn="l" defTabSz="457200" rtl="0" eaLnBrk="1" latinLnBrk="0" hangingPunct="1">
      <a:defRPr kern="1200">
        <a:solidFill>
          <a:schemeClr val="tx1"/>
        </a:solidFill>
        <a:latin typeface="Arial" charset="0"/>
        <a:ea typeface="ＭＳ Ｐゴシック" charset="0"/>
        <a:cs typeface="ＭＳ Ｐゴシック"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rnWhat="notes" scaleToFitPaper="1"/>
  <p:clrMru>
    <a:srgbClr val="006036"/>
    <a:srgbClr val="FFFF66"/>
    <a:srgbClr val="FAEECE"/>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248" autoAdjust="0"/>
    <p:restoredTop sz="81615" autoAdjust="0"/>
  </p:normalViewPr>
  <p:slideViewPr>
    <p:cSldViewPr snapToGrid="0" snapToObjects="1">
      <p:cViewPr>
        <p:scale>
          <a:sx n="116" d="100"/>
          <a:sy n="116" d="100"/>
        </p:scale>
        <p:origin x="-288" y="-80"/>
      </p:cViewPr>
      <p:guideLst>
        <p:guide orient="horz" pos="2160"/>
        <p:guide pos="1708"/>
      </p:guideLst>
    </p:cSldViewPr>
  </p:slideViewPr>
  <p:notesTextViewPr>
    <p:cViewPr>
      <p:scale>
        <a:sx n="100" d="100"/>
        <a:sy n="100" d="100"/>
      </p:scale>
      <p:origin x="0" y="0"/>
    </p:cViewPr>
  </p:notesTextViewPr>
  <p:sorterViewPr>
    <p:cViewPr>
      <p:scale>
        <a:sx n="66" d="100"/>
        <a:sy n="66" d="100"/>
      </p:scale>
      <p:origin x="0" y="0"/>
    </p:cViewPr>
  </p:sorterViewPr>
  <p:notesViewPr>
    <p:cSldViewPr snapToGrid="0" snapToObjects="1">
      <p:cViewPr>
        <p:scale>
          <a:sx n="200" d="100"/>
          <a:sy n="200" d="100"/>
        </p:scale>
        <p:origin x="-480" y="40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printerSettings" Target="printerSettings/printerSettings1.bin"/><Relationship Id="rId21" Type="http://schemas.openxmlformats.org/officeDocument/2006/relationships/presProps" Target="presProps.xml"/><Relationship Id="rId22" Type="http://schemas.openxmlformats.org/officeDocument/2006/relationships/viewProps" Target="viewProps.xml"/><Relationship Id="rId23" Type="http://schemas.openxmlformats.org/officeDocument/2006/relationships/theme" Target="theme/theme1.xml"/><Relationship Id="rId24"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notesMaster" Target="notesMasters/notesMaster1.xml"/><Relationship Id="rId19" Type="http://schemas.openxmlformats.org/officeDocument/2006/relationships/handoutMaster" Target="handoutMasters/handoutMaster1.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4.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wrap="square" lIns="91440" tIns="45720" rIns="91440" bIns="45720" numCol="1" anchor="t" anchorCtr="0" compatLnSpc="1">
            <a:prstTxWarp prst="textNoShape">
              <a:avLst/>
            </a:prstTxWarp>
          </a:bodyPr>
          <a:lstStyle>
            <a:lvl1pPr>
              <a:defRPr sz="1200">
                <a:latin typeface="Calibri" charset="0"/>
                <a:ea typeface="ＭＳ Ｐゴシック" charset="-128"/>
                <a:cs typeface="ＭＳ Ｐゴシック" charset="-128"/>
              </a:defRPr>
            </a:lvl1pPr>
          </a:lstStyle>
          <a:p>
            <a:pPr>
              <a:defRPr/>
            </a:pPr>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a:latin typeface="Calibri" charset="0"/>
              </a:defRPr>
            </a:lvl1pPr>
          </a:lstStyle>
          <a:p>
            <a:pPr>
              <a:defRPr/>
            </a:pPr>
            <a:fld id="{9DB3518A-4B55-AE44-AE6C-BB3BCF24E748}" type="datetime1">
              <a:rPr lang="en-US"/>
              <a:pPr>
                <a:defRPr/>
              </a:pPr>
              <a:t>2/5/15</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wrap="square" lIns="91440" tIns="45720" rIns="91440" bIns="45720" numCol="1" anchor="b" anchorCtr="0" compatLnSpc="1">
            <a:prstTxWarp prst="textNoShape">
              <a:avLst/>
            </a:prstTxWarp>
          </a:bodyPr>
          <a:lstStyle>
            <a:lvl1pPr>
              <a:defRPr sz="1200">
                <a:latin typeface="Calibri" charset="0"/>
                <a:ea typeface="ＭＳ Ｐゴシック" charset="-128"/>
                <a:cs typeface="ＭＳ Ｐゴシック" charset="-128"/>
              </a:defRPr>
            </a:lvl1pPr>
          </a:lstStyle>
          <a:p>
            <a:pPr>
              <a:defRPr/>
            </a:pPr>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atin typeface="Calibri" charset="0"/>
              </a:defRPr>
            </a:lvl1pPr>
          </a:lstStyle>
          <a:p>
            <a:pPr>
              <a:defRPr/>
            </a:pPr>
            <a:fld id="{FAF59276-EAC8-2D47-9F08-8643C774D370}" type="slidenum">
              <a:rPr lang="en-US"/>
              <a:pPr>
                <a:defRPr/>
              </a:pPr>
              <a:t>‹#›</a:t>
            </a:fld>
            <a:endParaRPr lang="en-US"/>
          </a:p>
        </p:txBody>
      </p:sp>
    </p:spTree>
    <p:extLst>
      <p:ext uri="{BB962C8B-B14F-4D97-AF65-F5344CB8AC3E}">
        <p14:creationId xmlns:p14="http://schemas.microsoft.com/office/powerpoint/2010/main" val="250525661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wrap="square" lIns="91440" tIns="45720" rIns="91440" bIns="45720" numCol="1" anchor="t" anchorCtr="0" compatLnSpc="1">
            <a:prstTxWarp prst="textNoShape">
              <a:avLst/>
            </a:prstTxWarp>
          </a:bodyPr>
          <a:lstStyle>
            <a:lvl1pPr>
              <a:defRPr sz="1200">
                <a:latin typeface="Calibri" charset="0"/>
                <a:ea typeface="ＭＳ Ｐゴシック" charset="-128"/>
                <a:cs typeface="ＭＳ Ｐゴシック" charset="-128"/>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a:latin typeface="Calibri" charset="0"/>
              </a:defRPr>
            </a:lvl1pPr>
          </a:lstStyle>
          <a:p>
            <a:pPr>
              <a:defRPr/>
            </a:pPr>
            <a:fld id="{A3F8B293-4BB5-7B43-9483-3921BA569E2B}" type="datetime1">
              <a:rPr lang="en-US"/>
              <a:pPr>
                <a:defRPr/>
              </a:pPr>
              <a:t>2/5/15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wrap="square" lIns="91440" tIns="45720" rIns="91440" bIns="45720" numCol="1" anchor="ctr" anchorCtr="0" compatLnSpc="1">
            <a:prstTxWarp prst="textNoShape">
              <a:avLst/>
            </a:prstTxWarp>
          </a:bodyP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wrap="square" lIns="91440" tIns="45720" rIns="91440" bIns="45720" numCol="1" anchor="t" anchorCtr="0" compatLnSpc="1">
            <a:prstTxWarp prst="textNoShape">
              <a:avLst/>
            </a:prstTxWarp>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wrap="square" lIns="91440" tIns="45720" rIns="91440" bIns="45720" numCol="1" anchor="b" anchorCtr="0" compatLnSpc="1">
            <a:prstTxWarp prst="textNoShape">
              <a:avLst/>
            </a:prstTxWarp>
          </a:bodyPr>
          <a:lstStyle>
            <a:lvl1pPr>
              <a:defRPr sz="1200">
                <a:latin typeface="Calibri" charset="0"/>
                <a:ea typeface="ＭＳ Ｐゴシック" charset="-128"/>
                <a:cs typeface="ＭＳ Ｐゴシック" charset="-128"/>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atin typeface="Calibri" charset="0"/>
              </a:defRPr>
            </a:lvl1pPr>
          </a:lstStyle>
          <a:p>
            <a:pPr>
              <a:defRPr/>
            </a:pPr>
            <a:fld id="{C238F3AB-CE5B-CB44-B99C-326645F43C51}" type="slidenum">
              <a:rPr lang="en-US"/>
              <a:pPr>
                <a:defRPr/>
              </a:pPr>
              <a:t>‹#›</a:t>
            </a:fld>
            <a:endParaRPr lang="en-US"/>
          </a:p>
        </p:txBody>
      </p:sp>
    </p:spTree>
    <p:extLst>
      <p:ext uri="{BB962C8B-B14F-4D97-AF65-F5344CB8AC3E}">
        <p14:creationId xmlns:p14="http://schemas.microsoft.com/office/powerpoint/2010/main" val="2538892153"/>
      </p:ext>
    </p:extLst>
  </p:cSld>
  <p:clrMap bg1="lt1" tx1="dk1" bg2="lt2" tx2="dk2" accent1="accent1" accent2="accent2" accent3="accent3" accent4="accent4" accent5="accent5" accent6="accent6" hlink="hlink" folHlink="folHlink"/>
  <p:notesStyle>
    <a:lvl1pPr algn="l" defTabSz="457200" rtl="0" eaLnBrk="0" fontAlgn="base" hangingPunct="0">
      <a:spcBef>
        <a:spcPct val="30000"/>
      </a:spcBef>
      <a:spcAft>
        <a:spcPct val="0"/>
      </a:spcAft>
      <a:defRPr sz="1200" kern="1200">
        <a:solidFill>
          <a:schemeClr val="tx1"/>
        </a:solidFill>
        <a:latin typeface="+mn-lt"/>
        <a:ea typeface="ＭＳ Ｐゴシック" pitchFamily="-110" charset="-128"/>
        <a:cs typeface="ＭＳ Ｐゴシック" pitchFamily="-110" charset="-128"/>
      </a:defRPr>
    </a:lvl1pPr>
    <a:lvl2pPr marL="457200" algn="l" defTabSz="457200" rtl="0" eaLnBrk="0" fontAlgn="base" hangingPunct="0">
      <a:spcBef>
        <a:spcPct val="30000"/>
      </a:spcBef>
      <a:spcAft>
        <a:spcPct val="0"/>
      </a:spcAft>
      <a:defRPr sz="1200" kern="1200">
        <a:solidFill>
          <a:schemeClr val="tx1"/>
        </a:solidFill>
        <a:latin typeface="+mn-lt"/>
        <a:ea typeface="ＭＳ Ｐゴシック" pitchFamily="-110" charset="-128"/>
        <a:cs typeface="+mn-cs"/>
      </a:defRPr>
    </a:lvl2pPr>
    <a:lvl3pPr marL="914400" algn="l" defTabSz="457200" rtl="0" eaLnBrk="0" fontAlgn="base" hangingPunct="0">
      <a:spcBef>
        <a:spcPct val="30000"/>
      </a:spcBef>
      <a:spcAft>
        <a:spcPct val="0"/>
      </a:spcAft>
      <a:defRPr sz="1200" kern="1200">
        <a:solidFill>
          <a:schemeClr val="tx1"/>
        </a:solidFill>
        <a:latin typeface="+mn-lt"/>
        <a:ea typeface="ＭＳ Ｐゴシック" pitchFamily="-110" charset="-128"/>
        <a:cs typeface="+mn-cs"/>
      </a:defRPr>
    </a:lvl3pPr>
    <a:lvl4pPr marL="1371600" algn="l" defTabSz="457200" rtl="0" eaLnBrk="0" fontAlgn="base" hangingPunct="0">
      <a:spcBef>
        <a:spcPct val="30000"/>
      </a:spcBef>
      <a:spcAft>
        <a:spcPct val="0"/>
      </a:spcAft>
      <a:defRPr sz="1200" kern="1200">
        <a:solidFill>
          <a:schemeClr val="tx1"/>
        </a:solidFill>
        <a:latin typeface="+mn-lt"/>
        <a:ea typeface="ＭＳ Ｐゴシック" pitchFamily="-110" charset="-128"/>
        <a:cs typeface="+mn-cs"/>
      </a:defRPr>
    </a:lvl4pPr>
    <a:lvl5pPr marL="1828800" algn="l" defTabSz="457200" rtl="0" eaLnBrk="0" fontAlgn="base" hangingPunct="0">
      <a:spcBef>
        <a:spcPct val="30000"/>
      </a:spcBef>
      <a:spcAft>
        <a:spcPct val="0"/>
      </a:spcAft>
      <a:defRPr sz="1200" kern="1200">
        <a:solidFill>
          <a:schemeClr val="tx1"/>
        </a:solidFill>
        <a:latin typeface="+mn-lt"/>
        <a:ea typeface="ＭＳ Ｐゴシック" pitchFamily="-110"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C238F3AB-CE5B-CB44-B99C-326645F43C51}" type="slidenum">
              <a:rPr lang="en-US" smtClean="0"/>
              <a:pPr>
                <a:defRPr/>
              </a:pPr>
              <a:t>2</a:t>
            </a:fld>
            <a:endParaRPr lang="en-US"/>
          </a:p>
        </p:txBody>
      </p:sp>
    </p:spTree>
    <p:extLst>
      <p:ext uri="{BB962C8B-B14F-4D97-AF65-F5344CB8AC3E}">
        <p14:creationId xmlns:p14="http://schemas.microsoft.com/office/powerpoint/2010/main" val="129881961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C238F3AB-CE5B-CB44-B99C-326645F43C51}" type="slidenum">
              <a:rPr lang="en-US" smtClean="0"/>
              <a:pPr>
                <a:defRPr/>
              </a:pPr>
              <a:t>13</a:t>
            </a:fld>
            <a:endParaRPr lang="en-US"/>
          </a:p>
        </p:txBody>
      </p:sp>
    </p:spTree>
    <p:extLst>
      <p:ext uri="{BB962C8B-B14F-4D97-AF65-F5344CB8AC3E}">
        <p14:creationId xmlns:p14="http://schemas.microsoft.com/office/powerpoint/2010/main" val="222669502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C238F3AB-CE5B-CB44-B99C-326645F43C51}" type="slidenum">
              <a:rPr lang="en-US" smtClean="0"/>
              <a:pPr>
                <a:defRPr/>
              </a:pPr>
              <a:t>14</a:t>
            </a:fld>
            <a:endParaRPr lang="en-US"/>
          </a:p>
        </p:txBody>
      </p:sp>
    </p:spTree>
    <p:extLst>
      <p:ext uri="{BB962C8B-B14F-4D97-AF65-F5344CB8AC3E}">
        <p14:creationId xmlns:p14="http://schemas.microsoft.com/office/powerpoint/2010/main" val="428219949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Students may recognize this table from Lesson 3.1.</a:t>
            </a:r>
            <a:r>
              <a:rPr lang="en-US" baseline="0" dirty="0" smtClean="0"/>
              <a:t> We are going to spend the rest of the time discussing atherosclerosis and type 2 diabetes because these are common, life-threatening diseases. </a:t>
            </a:r>
            <a:endParaRPr lang="en-US" dirty="0"/>
          </a:p>
        </p:txBody>
      </p:sp>
      <p:sp>
        <p:nvSpPr>
          <p:cNvPr id="4" name="Slide Number Placeholder 3"/>
          <p:cNvSpPr>
            <a:spLocks noGrp="1"/>
          </p:cNvSpPr>
          <p:nvPr>
            <p:ph type="sldNum" sz="quarter" idx="10"/>
          </p:nvPr>
        </p:nvSpPr>
        <p:spPr/>
        <p:txBody>
          <a:bodyPr/>
          <a:lstStyle/>
          <a:p>
            <a:pPr>
              <a:defRPr/>
            </a:pPr>
            <a:fld id="{C238F3AB-CE5B-CB44-B99C-326645F43C51}" type="slidenum">
              <a:rPr lang="en-US" smtClean="0"/>
              <a:pPr>
                <a:defRPr/>
              </a:pPr>
              <a:t>3</a:t>
            </a:fld>
            <a:endParaRPr lang="en-US"/>
          </a:p>
        </p:txBody>
      </p:sp>
    </p:spTree>
    <p:extLst>
      <p:ext uri="{BB962C8B-B14F-4D97-AF65-F5344CB8AC3E}">
        <p14:creationId xmlns:p14="http://schemas.microsoft.com/office/powerpoint/2010/main" val="19531211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C238F3AB-CE5B-CB44-B99C-326645F43C51}" type="slidenum">
              <a:rPr lang="en-US" smtClean="0"/>
              <a:pPr>
                <a:defRPr/>
              </a:pPr>
              <a:t>5</a:t>
            </a:fld>
            <a:endParaRPr lang="en-US"/>
          </a:p>
        </p:txBody>
      </p:sp>
    </p:spTree>
    <p:extLst>
      <p:ext uri="{BB962C8B-B14F-4D97-AF65-F5344CB8AC3E}">
        <p14:creationId xmlns:p14="http://schemas.microsoft.com/office/powerpoint/2010/main" val="54153605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A2E614A6-BD17-4A7F-9CE1-79DF4E2089C5}" type="slidenum">
              <a:rPr lang="en-US" smtClean="0"/>
              <a:pPr/>
              <a:t>6</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latin typeface="+mn-lt"/>
                <a:ea typeface="ＭＳ Ｐゴシック" pitchFamily="-110" charset="-128"/>
                <a:cs typeface="Times New Roman"/>
              </a:rPr>
              <a:t>Damaged blood vessels may lead to:</a:t>
            </a:r>
          </a:p>
          <a:p>
            <a:pPr lvl="1"/>
            <a:r>
              <a:rPr lang="en-US" sz="1200" kern="1200" dirty="0" smtClean="0">
                <a:solidFill>
                  <a:schemeClr val="tx1"/>
                </a:solidFill>
                <a:latin typeface="+mn-lt"/>
                <a:ea typeface="ＭＳ Ｐゴシック" pitchFamily="-110" charset="-128"/>
                <a:cs typeface="Times New Roman"/>
              </a:rPr>
              <a:t>Cardiovascular disease </a:t>
            </a:r>
          </a:p>
          <a:p>
            <a:pPr lvl="2"/>
            <a:r>
              <a:rPr lang="en-US" sz="1200" kern="1200" dirty="0" smtClean="0">
                <a:solidFill>
                  <a:schemeClr val="tx1"/>
                </a:solidFill>
                <a:latin typeface="+mn-lt"/>
                <a:ea typeface="ＭＳ Ｐゴシック" pitchFamily="-110" charset="-128"/>
                <a:cs typeface="Times New Roman"/>
              </a:rPr>
              <a:t>Atherosclerosis, stroke</a:t>
            </a:r>
          </a:p>
          <a:p>
            <a:pPr lvl="1"/>
            <a:r>
              <a:rPr lang="en-US" sz="1200" kern="1200" dirty="0" smtClean="0">
                <a:solidFill>
                  <a:schemeClr val="tx1"/>
                </a:solidFill>
                <a:latin typeface="+mn-lt"/>
                <a:ea typeface="ＭＳ Ｐゴシック" pitchFamily="-110" charset="-128"/>
                <a:cs typeface="Times New Roman"/>
              </a:rPr>
              <a:t>Dying off of nerves</a:t>
            </a:r>
          </a:p>
          <a:p>
            <a:pPr lvl="2"/>
            <a:r>
              <a:rPr lang="en-US" sz="1200" kern="1200" dirty="0" smtClean="0">
                <a:solidFill>
                  <a:schemeClr val="tx1"/>
                </a:solidFill>
                <a:latin typeface="+mn-lt"/>
                <a:ea typeface="ＭＳ Ｐゴシック" pitchFamily="-110" charset="-128"/>
                <a:cs typeface="Times New Roman"/>
              </a:rPr>
              <a:t>Loss of sensation, making it hard to know if wound occurs. Can lead to amputations if wound isn’t treated</a:t>
            </a:r>
          </a:p>
          <a:p>
            <a:pPr lvl="2"/>
            <a:r>
              <a:rPr lang="en-US" sz="1200" kern="1200" dirty="0" smtClean="0">
                <a:solidFill>
                  <a:schemeClr val="tx1"/>
                </a:solidFill>
                <a:latin typeface="+mn-lt"/>
                <a:ea typeface="ＭＳ Ｐゴシック" pitchFamily="-110" charset="-128"/>
                <a:cs typeface="Times New Roman"/>
              </a:rPr>
              <a:t>Blindness</a:t>
            </a:r>
          </a:p>
          <a:p>
            <a:pPr lvl="1"/>
            <a:r>
              <a:rPr lang="en-US" sz="1200" kern="1200" dirty="0" smtClean="0">
                <a:solidFill>
                  <a:schemeClr val="tx1"/>
                </a:solidFill>
                <a:latin typeface="+mn-lt"/>
                <a:ea typeface="ＭＳ Ｐゴシック" pitchFamily="-110" charset="-128"/>
                <a:cs typeface="Times New Roman"/>
              </a:rPr>
              <a:t>Decreased ability to heal wounds</a:t>
            </a:r>
          </a:p>
          <a:p>
            <a:r>
              <a:rPr lang="en-US" dirty="0" smtClean="0"/>
              <a:t>Ask students how type</a:t>
            </a:r>
            <a:r>
              <a:rPr lang="en-US" baseline="0" dirty="0" smtClean="0"/>
              <a:t> II diabetes would lead to these consequences: High blood pressure is caused by extra glucose in blood increasing the osmolality (water from the cells will leak into blood vessels to even out the high concentration of glucose). Cardiovascular Diseases, like peripheral or stroke are caused by damage done to the blood vessels by the high blood glucose – we will learn more about this process next!</a:t>
            </a:r>
          </a:p>
          <a:p>
            <a:endParaRPr lang="en-US" baseline="0" dirty="0" smtClean="0"/>
          </a:p>
          <a:p>
            <a:r>
              <a:rPr lang="en-US" baseline="0" dirty="0" smtClean="0"/>
              <a:t>Nerve damage in diabetics is caused by damage to tiny blood capillaries that supply the nerves with oxygen and nutrients. The nerves die away, resulting in loss of feeling or blindness. This can lead to amputations.</a:t>
            </a:r>
          </a:p>
          <a:p>
            <a:endParaRPr lang="en-US" baseline="0" dirty="0" smtClean="0"/>
          </a:p>
          <a:p>
            <a:r>
              <a:rPr lang="en-US" baseline="0" dirty="0" smtClean="0"/>
              <a:t>Reduced immune function is caused by lowered white blood cells and a reduction of oxygen and nutrients to the site of a wound, resulting in a longer time it takes to heal.</a:t>
            </a:r>
          </a:p>
          <a:p>
            <a:endParaRPr lang="en-US" baseline="0" dirty="0" smtClean="0"/>
          </a:p>
          <a:p>
            <a:endParaRPr lang="en-US" dirty="0"/>
          </a:p>
        </p:txBody>
      </p:sp>
      <p:sp>
        <p:nvSpPr>
          <p:cNvPr id="4" name="Slide Number Placeholder 3"/>
          <p:cNvSpPr>
            <a:spLocks noGrp="1"/>
          </p:cNvSpPr>
          <p:nvPr>
            <p:ph type="sldNum" sz="quarter" idx="10"/>
          </p:nvPr>
        </p:nvSpPr>
        <p:spPr/>
        <p:txBody>
          <a:bodyPr/>
          <a:lstStyle/>
          <a:p>
            <a:pPr>
              <a:defRPr/>
            </a:pPr>
            <a:fld id="{C238F3AB-CE5B-CB44-B99C-326645F43C51}" type="slidenum">
              <a:rPr lang="en-US" smtClean="0"/>
              <a:pPr>
                <a:defRPr/>
              </a:pPr>
              <a:t>8</a:t>
            </a:fld>
            <a:endParaRPr lang="en-US"/>
          </a:p>
        </p:txBody>
      </p:sp>
    </p:spTree>
    <p:extLst>
      <p:ext uri="{BB962C8B-B14F-4D97-AF65-F5344CB8AC3E}">
        <p14:creationId xmlns:p14="http://schemas.microsoft.com/office/powerpoint/2010/main" val="416509399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Discuss that not</a:t>
            </a:r>
            <a:r>
              <a:rPr lang="en-US" baseline="0" dirty="0" smtClean="0"/>
              <a:t> everyone will have a plaque rupture. It depends on the size of the plaque and the thickness of the artery wall.</a:t>
            </a:r>
            <a:endParaRPr lang="en-US" dirty="0"/>
          </a:p>
        </p:txBody>
      </p:sp>
      <p:sp>
        <p:nvSpPr>
          <p:cNvPr id="4" name="Slide Number Placeholder 3"/>
          <p:cNvSpPr>
            <a:spLocks noGrp="1"/>
          </p:cNvSpPr>
          <p:nvPr>
            <p:ph type="sldNum" sz="quarter" idx="10"/>
          </p:nvPr>
        </p:nvSpPr>
        <p:spPr/>
        <p:txBody>
          <a:bodyPr/>
          <a:lstStyle/>
          <a:p>
            <a:fld id="{A2E614A6-BD17-4A7F-9CE1-79DF4E2089C5}" type="slidenum">
              <a:rPr lang="en-US" smtClean="0"/>
              <a:pPr/>
              <a:t>9</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0" dirty="0" smtClean="0"/>
          </a:p>
        </p:txBody>
      </p:sp>
      <p:sp>
        <p:nvSpPr>
          <p:cNvPr id="4" name="Slide Number Placeholder 3"/>
          <p:cNvSpPr>
            <a:spLocks noGrp="1"/>
          </p:cNvSpPr>
          <p:nvPr>
            <p:ph type="sldNum" sz="quarter" idx="10"/>
          </p:nvPr>
        </p:nvSpPr>
        <p:spPr/>
        <p:txBody>
          <a:bodyPr/>
          <a:lstStyle/>
          <a:p>
            <a:pPr>
              <a:defRPr/>
            </a:pPr>
            <a:fld id="{C238F3AB-CE5B-CB44-B99C-326645F43C51}" type="slidenum">
              <a:rPr lang="en-US" smtClean="0"/>
              <a:pPr>
                <a:defRPr/>
              </a:pPr>
              <a:t>10</a:t>
            </a:fld>
            <a:endParaRPr lang="en-US"/>
          </a:p>
        </p:txBody>
      </p:sp>
    </p:spTree>
    <p:extLst>
      <p:ext uri="{BB962C8B-B14F-4D97-AF65-F5344CB8AC3E}">
        <p14:creationId xmlns:p14="http://schemas.microsoft.com/office/powerpoint/2010/main" val="7655133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baseline="0" dirty="0" smtClean="0"/>
          </a:p>
        </p:txBody>
      </p:sp>
      <p:sp>
        <p:nvSpPr>
          <p:cNvPr id="4" name="Slide Number Placeholder 3"/>
          <p:cNvSpPr>
            <a:spLocks noGrp="1"/>
          </p:cNvSpPr>
          <p:nvPr>
            <p:ph type="sldNum" sz="quarter" idx="10"/>
          </p:nvPr>
        </p:nvSpPr>
        <p:spPr/>
        <p:txBody>
          <a:bodyPr/>
          <a:lstStyle/>
          <a:p>
            <a:fld id="{A2E614A6-BD17-4A7F-9CE1-79DF4E2089C5}" type="slidenum">
              <a:rPr lang="en-US" smtClean="0"/>
              <a:pPr/>
              <a:t>11</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C238F3AB-CE5B-CB44-B99C-326645F43C51}" type="slidenum">
              <a:rPr lang="en-US" smtClean="0"/>
              <a:pPr>
                <a:defRPr/>
              </a:pPr>
              <a:t>12</a:t>
            </a:fld>
            <a:endParaRPr lang="en-US"/>
          </a:p>
        </p:txBody>
      </p:sp>
    </p:spTree>
    <p:extLst>
      <p:ext uri="{BB962C8B-B14F-4D97-AF65-F5344CB8AC3E}">
        <p14:creationId xmlns:p14="http://schemas.microsoft.com/office/powerpoint/2010/main" val="171636689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AA5777FD-9432-D948-B35F-9B7BD5FDF8A1}" type="datetime1">
              <a:rPr lang="en-US" smtClean="0"/>
              <a:pPr>
                <a:defRPr/>
              </a:pPr>
              <a:t>2/5/15</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5BAAB5B1-00BC-F24C-BCEC-280088855D52}" type="slidenum">
              <a:rPr lang="en-US" smtClean="0"/>
              <a:pPr>
                <a:defRPr/>
              </a:pPr>
              <a:t>‹#›</a:t>
            </a:fld>
            <a:endParaRPr lang="en-US"/>
          </a:p>
        </p:txBody>
      </p:sp>
    </p:spTree>
    <p:extLst>
      <p:ext uri="{BB962C8B-B14F-4D97-AF65-F5344CB8AC3E}">
        <p14:creationId xmlns:p14="http://schemas.microsoft.com/office/powerpoint/2010/main" val="178424215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F506F2DC-6832-8E41-AC2E-3AF4D3AEB5C9}" type="datetime1">
              <a:rPr lang="en-US" smtClean="0"/>
              <a:pPr>
                <a:defRPr/>
              </a:pPr>
              <a:t>2/5/15</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3D3CD768-44BE-6743-A8B9-166A0DAFD29B}" type="slidenum">
              <a:rPr lang="en-US" smtClean="0"/>
              <a:pPr>
                <a:defRPr/>
              </a:pPr>
              <a:t>‹#›</a:t>
            </a:fld>
            <a:endParaRPr lang="en-US"/>
          </a:p>
        </p:txBody>
      </p:sp>
    </p:spTree>
    <p:extLst>
      <p:ext uri="{BB962C8B-B14F-4D97-AF65-F5344CB8AC3E}">
        <p14:creationId xmlns:p14="http://schemas.microsoft.com/office/powerpoint/2010/main" val="64480609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73C48182-9AA4-0743-923D-82C285352A06}" type="datetime1">
              <a:rPr lang="en-US" smtClean="0"/>
              <a:pPr>
                <a:defRPr/>
              </a:pPr>
              <a:t>2/5/15</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4C6E6E90-B66E-9446-803C-8BA15407D21F}" type="slidenum">
              <a:rPr lang="en-US" smtClean="0"/>
              <a:pPr>
                <a:defRPr/>
              </a:pPr>
              <a:t>‹#›</a:t>
            </a:fld>
            <a:endParaRPr lang="en-US"/>
          </a:p>
        </p:txBody>
      </p:sp>
    </p:spTree>
    <p:extLst>
      <p:ext uri="{BB962C8B-B14F-4D97-AF65-F5344CB8AC3E}">
        <p14:creationId xmlns:p14="http://schemas.microsoft.com/office/powerpoint/2010/main" val="13193569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13FCE7A9-800B-2E4E-A043-9B5691CC9FA1}" type="datetime1">
              <a:rPr lang="en-US" smtClean="0"/>
              <a:pPr>
                <a:defRPr/>
              </a:pPr>
              <a:t>2/5/15</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C362B316-9619-6B4E-B1F0-FEF328F2B9E0}" type="slidenum">
              <a:rPr lang="en-US" smtClean="0"/>
              <a:pPr>
                <a:defRPr/>
              </a:pPr>
              <a:t>‹#›</a:t>
            </a:fld>
            <a:endParaRPr lang="en-US"/>
          </a:p>
        </p:txBody>
      </p:sp>
    </p:spTree>
    <p:extLst>
      <p:ext uri="{BB962C8B-B14F-4D97-AF65-F5344CB8AC3E}">
        <p14:creationId xmlns:p14="http://schemas.microsoft.com/office/powerpoint/2010/main" val="18152571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36A8F243-EC49-7C46-9BC8-A818147A19FB}" type="datetime1">
              <a:rPr lang="en-US" smtClean="0"/>
              <a:pPr>
                <a:defRPr/>
              </a:pPr>
              <a:t>2/5/15</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CCEECEF4-70FA-7C49-9E9C-054C23DA1F61}" type="slidenum">
              <a:rPr lang="en-US" smtClean="0"/>
              <a:pPr>
                <a:defRPr/>
              </a:pPr>
              <a:t>‹#›</a:t>
            </a:fld>
            <a:endParaRPr lang="en-US"/>
          </a:p>
        </p:txBody>
      </p:sp>
    </p:spTree>
    <p:extLst>
      <p:ext uri="{BB962C8B-B14F-4D97-AF65-F5344CB8AC3E}">
        <p14:creationId xmlns:p14="http://schemas.microsoft.com/office/powerpoint/2010/main" val="261507334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30168720-4AE0-5847-B11F-DEF5AF537B8F}" type="datetime1">
              <a:rPr lang="en-US" smtClean="0"/>
              <a:pPr>
                <a:defRPr/>
              </a:pPr>
              <a:t>2/5/15</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D916C786-7364-A040-B2E9-EDCE5FBC182B}" type="slidenum">
              <a:rPr lang="en-US" smtClean="0"/>
              <a:pPr>
                <a:defRPr/>
              </a:pPr>
              <a:t>‹#›</a:t>
            </a:fld>
            <a:endParaRPr lang="en-US"/>
          </a:p>
        </p:txBody>
      </p:sp>
    </p:spTree>
    <p:extLst>
      <p:ext uri="{BB962C8B-B14F-4D97-AF65-F5344CB8AC3E}">
        <p14:creationId xmlns:p14="http://schemas.microsoft.com/office/powerpoint/2010/main" val="27179300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DF23F585-28E5-C545-9306-FD069836D8D2}" type="datetime1">
              <a:rPr lang="en-US" smtClean="0"/>
              <a:pPr>
                <a:defRPr/>
              </a:pPr>
              <a:t>2/5/15</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BACE9325-A65C-7345-837C-B4A8AEE58D34}" type="slidenum">
              <a:rPr lang="en-US" smtClean="0"/>
              <a:pPr>
                <a:defRPr/>
              </a:pPr>
              <a:t>‹#›</a:t>
            </a:fld>
            <a:endParaRPr lang="en-US"/>
          </a:p>
        </p:txBody>
      </p:sp>
    </p:spTree>
    <p:extLst>
      <p:ext uri="{BB962C8B-B14F-4D97-AF65-F5344CB8AC3E}">
        <p14:creationId xmlns:p14="http://schemas.microsoft.com/office/powerpoint/2010/main" val="25966761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0ACE5BB6-28DD-B24F-8555-4BD5AE3B47FC}" type="datetime1">
              <a:rPr lang="en-US" smtClean="0"/>
              <a:pPr>
                <a:defRPr/>
              </a:pPr>
              <a:t>2/5/15</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D0D07FB3-F15E-8345-836A-94D8C3ED733F}" type="slidenum">
              <a:rPr lang="en-US" smtClean="0"/>
              <a:pPr>
                <a:defRPr/>
              </a:pPr>
              <a:t>‹#›</a:t>
            </a:fld>
            <a:endParaRPr lang="en-US"/>
          </a:p>
        </p:txBody>
      </p:sp>
    </p:spTree>
    <p:extLst>
      <p:ext uri="{BB962C8B-B14F-4D97-AF65-F5344CB8AC3E}">
        <p14:creationId xmlns:p14="http://schemas.microsoft.com/office/powerpoint/2010/main" val="32199278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C6CB94E0-751B-754E-A5F8-B15C0C1E3F02}" type="datetime1">
              <a:rPr lang="en-US" smtClean="0"/>
              <a:pPr>
                <a:defRPr/>
              </a:pPr>
              <a:t>2/5/15</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4C925204-6ED0-B74A-9903-DF21F0FF8403}" type="slidenum">
              <a:rPr lang="en-US" smtClean="0"/>
              <a:pPr>
                <a:defRPr/>
              </a:pPr>
              <a:t>‹#›</a:t>
            </a:fld>
            <a:endParaRPr lang="en-US"/>
          </a:p>
        </p:txBody>
      </p:sp>
    </p:spTree>
    <p:extLst>
      <p:ext uri="{BB962C8B-B14F-4D97-AF65-F5344CB8AC3E}">
        <p14:creationId xmlns:p14="http://schemas.microsoft.com/office/powerpoint/2010/main" val="292135641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4D74FD88-0525-E94A-88E7-0E3B44FB848C}" type="datetime1">
              <a:rPr lang="en-US" smtClean="0"/>
              <a:pPr>
                <a:defRPr/>
              </a:pPr>
              <a:t>2/5/15</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9901FAEE-24A7-384D-B55D-729395BC11CE}" type="slidenum">
              <a:rPr lang="en-US" smtClean="0"/>
              <a:pPr>
                <a:defRPr/>
              </a:pPr>
              <a:t>‹#›</a:t>
            </a:fld>
            <a:endParaRPr lang="en-US"/>
          </a:p>
        </p:txBody>
      </p:sp>
    </p:spTree>
    <p:extLst>
      <p:ext uri="{BB962C8B-B14F-4D97-AF65-F5344CB8AC3E}">
        <p14:creationId xmlns:p14="http://schemas.microsoft.com/office/powerpoint/2010/main" val="31844876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Drag picture to placeholder or click icon to add</a:t>
            </a:r>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5B74691C-2DB8-134B-B504-BD2001467E78}" type="datetime1">
              <a:rPr lang="en-US" smtClean="0"/>
              <a:pPr>
                <a:defRPr/>
              </a:pPr>
              <a:t>2/5/15</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A92EC4BF-373E-6F4E-BFC5-7B5BE890788E}" type="slidenum">
              <a:rPr lang="en-US" smtClean="0"/>
              <a:pPr>
                <a:defRPr/>
              </a:pPr>
              <a:t>‹#›</a:t>
            </a:fld>
            <a:endParaRPr lang="en-US"/>
          </a:p>
        </p:txBody>
      </p:sp>
    </p:spTree>
    <p:extLst>
      <p:ext uri="{BB962C8B-B14F-4D97-AF65-F5344CB8AC3E}">
        <p14:creationId xmlns:p14="http://schemas.microsoft.com/office/powerpoint/2010/main" val="2046090175"/>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US"/>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a:defRPr sz="1200">
                <a:solidFill>
                  <a:srgbClr val="898989"/>
                </a:solidFill>
                <a:latin typeface="Calibri" charset="0"/>
              </a:defRPr>
            </a:lvl1pPr>
          </a:lstStyle>
          <a:p>
            <a:pPr>
              <a:defRPr/>
            </a:pPr>
            <a:fld id="{16B31609-0C0F-4844-A33F-169D0E686C81}" type="datetime1">
              <a:rPr lang="en-US" smtClean="0"/>
              <a:pPr>
                <a:defRPr/>
              </a:pPr>
              <a:t>2/5/15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wrap="square" lIns="91440" tIns="45720" rIns="91440" bIns="45720" numCol="1" anchor="ctr" anchorCtr="0" compatLnSpc="1">
            <a:prstTxWarp prst="textNoShape">
              <a:avLst/>
            </a:prstTxWarp>
          </a:bodyPr>
          <a:lstStyle>
            <a:lvl1pPr algn="ctr">
              <a:defRPr sz="1200">
                <a:solidFill>
                  <a:srgbClr val="898989"/>
                </a:solidFill>
                <a:latin typeface="Calibri" charset="0"/>
                <a:ea typeface="ＭＳ Ｐゴシック" charset="-128"/>
                <a:cs typeface="ＭＳ Ｐゴシック" charset="-128"/>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Calibri" charset="0"/>
              </a:defRPr>
            </a:lvl1pPr>
          </a:lstStyle>
          <a:p>
            <a:pPr>
              <a:defRPr/>
            </a:pPr>
            <a:fld id="{173D0C45-70BD-B343-A3E4-4468B1F6BF5D}" type="slidenum">
              <a:rPr lang="en-US" smtClean="0"/>
              <a:pPr>
                <a:defRPr/>
              </a:pPr>
              <a:t>‹#›</a:t>
            </a:fld>
            <a:endParaRPr lang="en-US"/>
          </a:p>
        </p:txBody>
      </p:sp>
      <p:sp>
        <p:nvSpPr>
          <p:cNvPr id="7" name="Rectangle 6"/>
          <p:cNvSpPr/>
          <p:nvPr/>
        </p:nvSpPr>
        <p:spPr>
          <a:xfrm>
            <a:off x="0" y="6477000"/>
            <a:ext cx="9144000" cy="381000"/>
          </a:xfrm>
          <a:prstGeom prst="rect">
            <a:avLst/>
          </a:prstGeom>
          <a:solidFill>
            <a:srgbClr val="006036"/>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ctr" defTabSz="457200" rtl="0" eaLnBrk="1" fontAlgn="base" hangingPunct="1">
        <a:spcBef>
          <a:spcPct val="0"/>
        </a:spcBef>
        <a:spcAft>
          <a:spcPct val="0"/>
        </a:spcAft>
        <a:defRPr sz="3600" b="1" kern="1200">
          <a:solidFill>
            <a:schemeClr val="tx1"/>
          </a:solidFill>
          <a:latin typeface="Gill Sans"/>
          <a:ea typeface="ＭＳ Ｐゴシック" pitchFamily="-110" charset="-128"/>
          <a:cs typeface="Gill Sans"/>
        </a:defRPr>
      </a:lvl1pPr>
      <a:lvl2pPr algn="ctr" defTabSz="457200" rtl="0" eaLnBrk="1" fontAlgn="base" hangingPunct="1">
        <a:spcBef>
          <a:spcPct val="0"/>
        </a:spcBef>
        <a:spcAft>
          <a:spcPct val="0"/>
        </a:spcAft>
        <a:defRPr sz="3600" b="1">
          <a:solidFill>
            <a:schemeClr val="tx1"/>
          </a:solidFill>
          <a:latin typeface="Gill Sans" charset="0"/>
          <a:ea typeface="ＭＳ Ｐゴシック" pitchFamily="-110" charset="-128"/>
          <a:cs typeface="ＭＳ Ｐゴシック" pitchFamily="-110" charset="-128"/>
        </a:defRPr>
      </a:lvl2pPr>
      <a:lvl3pPr algn="ctr" defTabSz="457200" rtl="0" eaLnBrk="1" fontAlgn="base" hangingPunct="1">
        <a:spcBef>
          <a:spcPct val="0"/>
        </a:spcBef>
        <a:spcAft>
          <a:spcPct val="0"/>
        </a:spcAft>
        <a:defRPr sz="3600" b="1">
          <a:solidFill>
            <a:schemeClr val="tx1"/>
          </a:solidFill>
          <a:latin typeface="Gill Sans" charset="0"/>
          <a:ea typeface="ＭＳ Ｐゴシック" pitchFamily="-110" charset="-128"/>
          <a:cs typeface="ＭＳ Ｐゴシック" pitchFamily="-110" charset="-128"/>
        </a:defRPr>
      </a:lvl3pPr>
      <a:lvl4pPr algn="ctr" defTabSz="457200" rtl="0" eaLnBrk="1" fontAlgn="base" hangingPunct="1">
        <a:spcBef>
          <a:spcPct val="0"/>
        </a:spcBef>
        <a:spcAft>
          <a:spcPct val="0"/>
        </a:spcAft>
        <a:defRPr sz="3600" b="1">
          <a:solidFill>
            <a:schemeClr val="tx1"/>
          </a:solidFill>
          <a:latin typeface="Gill Sans" charset="0"/>
          <a:ea typeface="ＭＳ Ｐゴシック" pitchFamily="-110" charset="-128"/>
          <a:cs typeface="ＭＳ Ｐゴシック" pitchFamily="-110" charset="-128"/>
        </a:defRPr>
      </a:lvl4pPr>
      <a:lvl5pPr algn="ctr" defTabSz="457200" rtl="0" eaLnBrk="1" fontAlgn="base" hangingPunct="1">
        <a:spcBef>
          <a:spcPct val="0"/>
        </a:spcBef>
        <a:spcAft>
          <a:spcPct val="0"/>
        </a:spcAft>
        <a:defRPr sz="3600" b="1">
          <a:solidFill>
            <a:schemeClr val="tx1"/>
          </a:solidFill>
          <a:latin typeface="Gill Sans" charset="0"/>
          <a:ea typeface="ＭＳ Ｐゴシック" pitchFamily="-110" charset="-128"/>
          <a:cs typeface="ＭＳ Ｐゴシック" pitchFamily="-110" charset="-128"/>
        </a:defRPr>
      </a:lvl5pPr>
      <a:lvl6pPr marL="457200" algn="ctr" defTabSz="457200" rtl="0" eaLnBrk="1" fontAlgn="base" hangingPunct="1">
        <a:spcBef>
          <a:spcPct val="0"/>
        </a:spcBef>
        <a:spcAft>
          <a:spcPct val="0"/>
        </a:spcAft>
        <a:defRPr sz="4400">
          <a:solidFill>
            <a:schemeClr val="tx1"/>
          </a:solidFill>
          <a:latin typeface="Calibri" pitchFamily="-110" charset="0"/>
          <a:ea typeface="ＭＳ Ｐゴシック" pitchFamily="-110" charset="-128"/>
          <a:cs typeface="ＭＳ Ｐゴシック" pitchFamily="-110" charset="-128"/>
        </a:defRPr>
      </a:lvl6pPr>
      <a:lvl7pPr marL="914400" algn="ctr" defTabSz="457200" rtl="0" eaLnBrk="1" fontAlgn="base" hangingPunct="1">
        <a:spcBef>
          <a:spcPct val="0"/>
        </a:spcBef>
        <a:spcAft>
          <a:spcPct val="0"/>
        </a:spcAft>
        <a:defRPr sz="4400">
          <a:solidFill>
            <a:schemeClr val="tx1"/>
          </a:solidFill>
          <a:latin typeface="Calibri" pitchFamily="-110" charset="0"/>
          <a:ea typeface="ＭＳ Ｐゴシック" pitchFamily="-110" charset="-128"/>
          <a:cs typeface="ＭＳ Ｐゴシック" pitchFamily="-110" charset="-128"/>
        </a:defRPr>
      </a:lvl7pPr>
      <a:lvl8pPr marL="1371600" algn="ctr" defTabSz="457200" rtl="0" eaLnBrk="1" fontAlgn="base" hangingPunct="1">
        <a:spcBef>
          <a:spcPct val="0"/>
        </a:spcBef>
        <a:spcAft>
          <a:spcPct val="0"/>
        </a:spcAft>
        <a:defRPr sz="4400">
          <a:solidFill>
            <a:schemeClr val="tx1"/>
          </a:solidFill>
          <a:latin typeface="Calibri" pitchFamily="-110" charset="0"/>
          <a:ea typeface="ＭＳ Ｐゴシック" pitchFamily="-110" charset="-128"/>
          <a:cs typeface="ＭＳ Ｐゴシック" pitchFamily="-110" charset="-128"/>
        </a:defRPr>
      </a:lvl8pPr>
      <a:lvl9pPr marL="1828800" algn="ctr" defTabSz="457200" rtl="0" eaLnBrk="1" fontAlgn="base" hangingPunct="1">
        <a:spcBef>
          <a:spcPct val="0"/>
        </a:spcBef>
        <a:spcAft>
          <a:spcPct val="0"/>
        </a:spcAft>
        <a:defRPr sz="4400">
          <a:solidFill>
            <a:schemeClr val="tx1"/>
          </a:solidFill>
          <a:latin typeface="Calibri" pitchFamily="-110" charset="0"/>
          <a:ea typeface="ＭＳ Ｐゴシック" pitchFamily="-110" charset="-128"/>
          <a:cs typeface="ＭＳ Ｐゴシック" pitchFamily="-110" charset="-128"/>
        </a:defRPr>
      </a:lvl9pPr>
    </p:titleStyle>
    <p:bodyStyle>
      <a:lvl1pPr marL="342900" indent="-342900" algn="l" defTabSz="457200" rtl="0" eaLnBrk="1" fontAlgn="base" hangingPunct="1">
        <a:spcBef>
          <a:spcPct val="20000"/>
        </a:spcBef>
        <a:spcAft>
          <a:spcPct val="0"/>
        </a:spcAft>
        <a:buFont typeface="Arial" charset="0"/>
        <a:buChar char="•"/>
        <a:defRPr sz="3200" kern="1200">
          <a:solidFill>
            <a:schemeClr val="tx1"/>
          </a:solidFill>
          <a:latin typeface="+mn-lt"/>
          <a:ea typeface="ＭＳ Ｐゴシック" pitchFamily="-110" charset="-128"/>
          <a:cs typeface="ＭＳ Ｐゴシック" pitchFamily="-110" charset="-128"/>
        </a:defRPr>
      </a:lvl1pPr>
      <a:lvl2pPr marL="742950" indent="-285750" algn="l" defTabSz="457200" rtl="0" eaLnBrk="1" fontAlgn="base" hangingPunct="1">
        <a:spcBef>
          <a:spcPct val="20000"/>
        </a:spcBef>
        <a:spcAft>
          <a:spcPct val="0"/>
        </a:spcAft>
        <a:buFont typeface="Arial" charset="0"/>
        <a:buChar char="–"/>
        <a:defRPr sz="2800" kern="1200">
          <a:solidFill>
            <a:schemeClr val="tx1"/>
          </a:solidFill>
          <a:latin typeface="+mn-lt"/>
          <a:ea typeface="ＭＳ Ｐゴシック" pitchFamily="-110" charset="-128"/>
          <a:cs typeface="+mn-cs"/>
        </a:defRPr>
      </a:lvl2pPr>
      <a:lvl3pPr marL="1143000" indent="-228600" algn="l" defTabSz="457200" rtl="0" eaLnBrk="1" fontAlgn="base" hangingPunct="1">
        <a:spcBef>
          <a:spcPct val="20000"/>
        </a:spcBef>
        <a:spcAft>
          <a:spcPct val="0"/>
        </a:spcAft>
        <a:buFont typeface="Arial" charset="0"/>
        <a:buChar char="•"/>
        <a:defRPr sz="2400" kern="1200">
          <a:solidFill>
            <a:schemeClr val="tx1"/>
          </a:solidFill>
          <a:latin typeface="+mn-lt"/>
          <a:ea typeface="ＭＳ Ｐゴシック" pitchFamily="-110" charset="-128"/>
          <a:cs typeface="+mn-cs"/>
        </a:defRPr>
      </a:lvl3pPr>
      <a:lvl4pPr marL="1600200" indent="-228600" algn="l" defTabSz="457200" rtl="0" eaLnBrk="1" fontAlgn="base" hangingPunct="1">
        <a:spcBef>
          <a:spcPct val="20000"/>
        </a:spcBef>
        <a:spcAft>
          <a:spcPct val="0"/>
        </a:spcAft>
        <a:buFont typeface="Arial" charset="0"/>
        <a:buChar char="–"/>
        <a:defRPr sz="2000" kern="1200">
          <a:solidFill>
            <a:schemeClr val="tx1"/>
          </a:solidFill>
          <a:latin typeface="+mn-lt"/>
          <a:ea typeface="ＭＳ Ｐゴシック" pitchFamily="-110" charset="-128"/>
          <a:cs typeface="+mn-cs"/>
        </a:defRPr>
      </a:lvl4pPr>
      <a:lvl5pPr marL="2057400" indent="-228600" algn="l" defTabSz="457200" rtl="0" eaLnBrk="1" fontAlgn="base" hangingPunct="1">
        <a:spcBef>
          <a:spcPct val="20000"/>
        </a:spcBef>
        <a:spcAft>
          <a:spcPct val="0"/>
        </a:spcAft>
        <a:buFont typeface="Arial" charset="0"/>
        <a:buChar char="»"/>
        <a:defRPr sz="2000" kern="1200">
          <a:solidFill>
            <a:schemeClr val="tx1"/>
          </a:solidFill>
          <a:latin typeface="+mn-lt"/>
          <a:ea typeface="ＭＳ Ｐゴシック" pitchFamily="-110"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png"/><Relationship Id="rId3"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7.xml"/><Relationship Id="rId3" Type="http://schemas.openxmlformats.org/officeDocument/2006/relationships/image" Target="../media/image11.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12.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9.xml"/><Relationship Id="rId3" Type="http://schemas.openxmlformats.org/officeDocument/2006/relationships/image" Target="../media/image13.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4" Type="http://schemas.openxmlformats.org/officeDocument/2006/relationships/image" Target="../media/image15.png"/><Relationship Id="rId1" Type="http://schemas.openxmlformats.org/officeDocument/2006/relationships/slideLayout" Target="../slideLayouts/slideLayout6.xml"/><Relationship Id="rId2" Type="http://schemas.openxmlformats.org/officeDocument/2006/relationships/notesSlide" Target="../notesSlides/notesSlide1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3.pn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4.xml"/><Relationship Id="rId4" Type="http://schemas.openxmlformats.org/officeDocument/2006/relationships/image" Target="../media/image5.png"/><Relationship Id="rId5" Type="http://schemas.openxmlformats.org/officeDocument/2006/relationships/package" Target="../embeddings/Microsoft_Word_Document1.docx"/><Relationship Id="rId6" Type="http://schemas.openxmlformats.org/officeDocument/2006/relationships/image" Target="../media/image4.png"/><Relationship Id="rId1" Type="http://schemas.openxmlformats.org/officeDocument/2006/relationships/vmlDrawing" Target="../drawings/vmlDrawing1.vml"/><Relationship Id="rId2"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6.png"/><Relationship Id="rId3" Type="http://schemas.openxmlformats.org/officeDocument/2006/relationships/image" Target="../media/image7.png"/></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4" Type="http://schemas.openxmlformats.org/officeDocument/2006/relationships/image" Target="../media/image9.png"/><Relationship Id="rId5" Type="http://schemas.openxmlformats.org/officeDocument/2006/relationships/image" Target="../media/image10.png"/><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6.xml"/><Relationship Id="rId3" Type="http://schemas.openxmlformats.org/officeDocument/2006/relationships/image" Target="../media/image8.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bwMode="auto">
          <a:xfrm>
            <a:off x="0" y="0"/>
            <a:ext cx="4762500" cy="1436688"/>
          </a:xfrm>
          <a:prstGeom prst="rect">
            <a:avLst/>
          </a:prstGeom>
          <a:solidFill>
            <a:srgbClr val="4D7B53"/>
          </a:solidFill>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7" name="Rectangle 2"/>
          <p:cNvSpPr>
            <a:spLocks/>
          </p:cNvSpPr>
          <p:nvPr/>
        </p:nvSpPr>
        <p:spPr bwMode="auto">
          <a:xfrm>
            <a:off x="246063" y="167808"/>
            <a:ext cx="8331200" cy="11172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round/>
                <a:headEnd/>
                <a:tailEnd/>
              </a14:hiddenLine>
            </a:ext>
          </a:extLst>
        </p:spPr>
        <p:txBody>
          <a:bodyPr lIns="38100" tIns="38100" rIns="38100" bIns="38100"/>
          <a:lstStyle/>
          <a:p>
            <a:r>
              <a:rPr lang="en-US" sz="3600" b="1" dirty="0">
                <a:latin typeface="Gill Sans" charset="0"/>
                <a:cs typeface="Gill Sans" charset="0"/>
              </a:rPr>
              <a:t>Metabolic Diseases</a:t>
            </a:r>
            <a:br>
              <a:rPr lang="en-US" sz="3600" b="1" dirty="0">
                <a:latin typeface="Gill Sans" charset="0"/>
                <a:cs typeface="Gill Sans" charset="0"/>
              </a:rPr>
            </a:br>
            <a:r>
              <a:rPr lang="en-US" sz="3600" b="1">
                <a:latin typeface="Gill Sans" charset="0"/>
                <a:cs typeface="Gill Sans" charset="0"/>
              </a:rPr>
              <a:t>Lesson </a:t>
            </a:r>
            <a:r>
              <a:rPr lang="en-US" sz="3600" b="1" smtClean="0">
                <a:latin typeface="Gill Sans" charset="0"/>
                <a:cs typeface="Gill Sans" charset="0"/>
              </a:rPr>
              <a:t>3.6</a:t>
            </a:r>
            <a:endParaRPr lang="en-US" sz="3600" b="1" dirty="0">
              <a:cs typeface="Gill Sans" charset="0"/>
            </a:endParaRPr>
          </a:p>
          <a:p>
            <a:r>
              <a:rPr lang="en-US" sz="2500" b="1" dirty="0">
                <a:cs typeface="Gill Sans" charset="0"/>
              </a:rPr>
              <a:t> </a:t>
            </a:r>
            <a:endParaRPr lang="en-US" dirty="0">
              <a:latin typeface="Cambria Bold" charset="0"/>
              <a:cs typeface="Cambria Bold" charset="0"/>
              <a:sym typeface="Cambria Bold" charset="0"/>
            </a:endParaRPr>
          </a:p>
        </p:txBody>
      </p:sp>
      <p:pic>
        <p:nvPicPr>
          <p:cNvPr id="4" name="Picture 3"/>
          <p:cNvPicPr>
            <a:picLocks noChangeAspect="1"/>
          </p:cNvPicPr>
          <p:nvPr/>
        </p:nvPicPr>
        <p:blipFill>
          <a:blip r:embed="rId2"/>
          <a:stretch>
            <a:fillRect/>
          </a:stretch>
        </p:blipFill>
        <p:spPr>
          <a:xfrm>
            <a:off x="3770923" y="2151069"/>
            <a:ext cx="5373077" cy="4278561"/>
          </a:xfrm>
          <a:prstGeom prst="rect">
            <a:avLst/>
          </a:prstGeom>
        </p:spPr>
      </p:pic>
      <p:pic>
        <p:nvPicPr>
          <p:cNvPr id="9" name="Picture 8"/>
          <p:cNvPicPr>
            <a:picLocks noChangeAspect="1"/>
          </p:cNvPicPr>
          <p:nvPr/>
        </p:nvPicPr>
        <p:blipFill>
          <a:blip r:embed="rId3"/>
          <a:stretch>
            <a:fillRect/>
          </a:stretch>
        </p:blipFill>
        <p:spPr>
          <a:xfrm>
            <a:off x="0" y="3712308"/>
            <a:ext cx="4075983" cy="2717322"/>
          </a:xfrm>
          <a:prstGeom prst="rect">
            <a:avLst/>
          </a:prstGeom>
        </p:spPr>
      </p:pic>
      <p:sp>
        <p:nvSpPr>
          <p:cNvPr id="11" name="Rectangle 1"/>
          <p:cNvSpPr>
            <a:spLocks noGrp="1" noChangeArrowheads="1"/>
          </p:cNvSpPr>
          <p:nvPr>
            <p:ph type="title"/>
          </p:nvPr>
        </p:nvSpPr>
        <p:spPr>
          <a:xfrm>
            <a:off x="246063" y="1436688"/>
            <a:ext cx="8468091" cy="1143000"/>
          </a:xfrm>
          <a:ln/>
          <a:extLst>
            <a:ext uri="{91240B29-F687-4f45-9708-019B960494DF}">
              <a14:hiddenLine xmlns:a14="http://schemas.microsoft.com/office/drawing/2010/main" w="9525">
                <a:solidFill>
                  <a:schemeClr val="tx1"/>
                </a:solidFill>
                <a:miter lim="800000"/>
                <a:headEnd/>
                <a:tailEnd/>
              </a14:hiddenLine>
            </a:ext>
          </a:extLst>
        </p:spPr>
        <p:txBody>
          <a:bodyPr/>
          <a:lstStyle/>
          <a:p>
            <a:r>
              <a:rPr lang="en-US" dirty="0" smtClean="0"/>
              <a:t>How does obesity lead to disease? </a:t>
            </a:r>
            <a:endParaRPr lang="en-US" dirty="0"/>
          </a:p>
        </p:txBody>
      </p:sp>
    </p:spTree>
    <p:extLst>
      <p:ext uri="{BB962C8B-B14F-4D97-AF65-F5344CB8AC3E}">
        <p14:creationId xmlns:p14="http://schemas.microsoft.com/office/powerpoint/2010/main" val="342591297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3250" name="Picture 2" descr="LDL-C plays a role in the development of plaque in your arteries. HDL-C helps return cholesterol to the liver, where it can be removed from the body."/>
          <p:cNvPicPr>
            <a:picLocks noChangeAspect="1" noChangeArrowheads="1"/>
          </p:cNvPicPr>
          <p:nvPr/>
        </p:nvPicPr>
        <p:blipFill>
          <a:blip r:embed="rId3" cstate="print"/>
          <a:srcRect/>
          <a:stretch>
            <a:fillRect/>
          </a:stretch>
        </p:blipFill>
        <p:spPr bwMode="auto">
          <a:xfrm>
            <a:off x="2286000" y="1559128"/>
            <a:ext cx="4749797" cy="4343400"/>
          </a:xfrm>
          <a:prstGeom prst="rect">
            <a:avLst/>
          </a:prstGeom>
          <a:noFill/>
        </p:spPr>
      </p:pic>
      <p:sp>
        <p:nvSpPr>
          <p:cNvPr id="3" name="Title 2"/>
          <p:cNvSpPr>
            <a:spLocks noGrp="1"/>
          </p:cNvSpPr>
          <p:nvPr>
            <p:ph type="title"/>
          </p:nvPr>
        </p:nvSpPr>
        <p:spPr>
          <a:xfrm>
            <a:off x="102185" y="0"/>
            <a:ext cx="8992543" cy="1676400"/>
          </a:xfrm>
        </p:spPr>
        <p:txBody>
          <a:bodyPr>
            <a:normAutofit/>
          </a:bodyPr>
          <a:lstStyle/>
          <a:p>
            <a:r>
              <a:rPr lang="en-US" b="1" dirty="0" smtClean="0"/>
              <a:t>What causes atherosclerosis?</a:t>
            </a:r>
            <a:endParaRPr lang="en-US" b="1" dirty="0"/>
          </a:p>
        </p:txBody>
      </p:sp>
    </p:spTree>
    <p:extLst>
      <p:ext uri="{BB962C8B-B14F-4D97-AF65-F5344CB8AC3E}">
        <p14:creationId xmlns:p14="http://schemas.microsoft.com/office/powerpoint/2010/main" val="3316332917"/>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a:xfrm>
            <a:off x="457200" y="0"/>
            <a:ext cx="8229600" cy="1143000"/>
          </a:xfrm>
        </p:spPr>
        <p:txBody>
          <a:bodyPr/>
          <a:lstStyle/>
          <a:p>
            <a:r>
              <a:rPr lang="en-US" sz="6000" b="1" dirty="0" smtClean="0">
                <a:solidFill>
                  <a:srgbClr val="006036"/>
                </a:solidFill>
              </a:rPr>
              <a:t>Atherosclerosis</a:t>
            </a:r>
          </a:p>
        </p:txBody>
      </p:sp>
      <p:pic>
        <p:nvPicPr>
          <p:cNvPr id="6147" name="Picture 4"/>
          <p:cNvPicPr>
            <a:picLocks noChangeAspect="1" noChangeArrowheads="1"/>
          </p:cNvPicPr>
          <p:nvPr/>
        </p:nvPicPr>
        <p:blipFill>
          <a:blip r:embed="rId3" cstate="print"/>
          <a:srcRect/>
          <a:stretch>
            <a:fillRect/>
          </a:stretch>
        </p:blipFill>
        <p:spPr bwMode="auto">
          <a:xfrm>
            <a:off x="381000" y="1143000"/>
            <a:ext cx="8356600" cy="2819400"/>
          </a:xfrm>
          <a:prstGeom prst="rect">
            <a:avLst/>
          </a:prstGeom>
          <a:noFill/>
          <a:ln w="9525">
            <a:noFill/>
            <a:miter lim="800000"/>
            <a:headEnd/>
            <a:tailEnd/>
          </a:ln>
        </p:spPr>
      </p:pic>
      <p:sp>
        <p:nvSpPr>
          <p:cNvPr id="5" name="Right Arrow 4"/>
          <p:cNvSpPr/>
          <p:nvPr/>
        </p:nvSpPr>
        <p:spPr>
          <a:xfrm>
            <a:off x="2209800" y="2133600"/>
            <a:ext cx="533400" cy="381000"/>
          </a:xfrm>
          <a:prstGeom prst="rightArrow">
            <a:avLst/>
          </a:prstGeom>
        </p:spPr>
        <p:style>
          <a:lnRef idx="1">
            <a:schemeClr val="accent2"/>
          </a:lnRef>
          <a:fillRef idx="3">
            <a:schemeClr val="accent2"/>
          </a:fillRef>
          <a:effectRef idx="2">
            <a:schemeClr val="accent2"/>
          </a:effectRef>
          <a:fontRef idx="minor">
            <a:schemeClr val="lt1"/>
          </a:fontRef>
        </p:style>
        <p:txBody>
          <a:bodyPr anchor="ctr"/>
          <a:lstStyle/>
          <a:p>
            <a:pPr algn="ctr">
              <a:defRPr/>
            </a:pPr>
            <a:endParaRPr lang="en-US" dirty="0">
              <a:solidFill>
                <a:srgbClr val="C00000"/>
              </a:solidFill>
            </a:endParaRPr>
          </a:p>
        </p:txBody>
      </p:sp>
      <p:sp>
        <p:nvSpPr>
          <p:cNvPr id="6" name="Right Arrow 5"/>
          <p:cNvSpPr/>
          <p:nvPr/>
        </p:nvSpPr>
        <p:spPr>
          <a:xfrm>
            <a:off x="6400800" y="2133600"/>
            <a:ext cx="533400" cy="381000"/>
          </a:xfrm>
          <a:prstGeom prst="rightArrow">
            <a:avLst/>
          </a:prstGeom>
        </p:spPr>
        <p:style>
          <a:lnRef idx="1">
            <a:schemeClr val="accent2"/>
          </a:lnRef>
          <a:fillRef idx="3">
            <a:schemeClr val="accent2"/>
          </a:fillRef>
          <a:effectRef idx="2">
            <a:schemeClr val="accent2"/>
          </a:effectRef>
          <a:fontRef idx="minor">
            <a:schemeClr val="lt1"/>
          </a:fontRef>
        </p:style>
        <p:txBody>
          <a:bodyPr anchor="ctr"/>
          <a:lstStyle/>
          <a:p>
            <a:pPr algn="ctr">
              <a:defRPr/>
            </a:pPr>
            <a:endParaRPr lang="en-US" dirty="0">
              <a:solidFill>
                <a:srgbClr val="C00000"/>
              </a:solidFill>
            </a:endParaRPr>
          </a:p>
        </p:txBody>
      </p:sp>
      <p:sp>
        <p:nvSpPr>
          <p:cNvPr id="7" name="Right Arrow 6"/>
          <p:cNvSpPr/>
          <p:nvPr/>
        </p:nvSpPr>
        <p:spPr>
          <a:xfrm>
            <a:off x="4267200" y="2133600"/>
            <a:ext cx="533400" cy="381000"/>
          </a:xfrm>
          <a:prstGeom prst="rightArrow">
            <a:avLst/>
          </a:prstGeom>
        </p:spPr>
        <p:style>
          <a:lnRef idx="1">
            <a:schemeClr val="accent2"/>
          </a:lnRef>
          <a:fillRef idx="3">
            <a:schemeClr val="accent2"/>
          </a:fillRef>
          <a:effectRef idx="2">
            <a:schemeClr val="accent2"/>
          </a:effectRef>
          <a:fontRef idx="minor">
            <a:schemeClr val="lt1"/>
          </a:fontRef>
        </p:style>
        <p:txBody>
          <a:bodyPr anchor="ctr"/>
          <a:lstStyle/>
          <a:p>
            <a:pPr algn="ctr">
              <a:defRPr/>
            </a:pPr>
            <a:endParaRPr lang="en-US" dirty="0">
              <a:solidFill>
                <a:srgbClr val="C00000"/>
              </a:solidFill>
            </a:endParaRPr>
          </a:p>
        </p:txBody>
      </p:sp>
      <p:cxnSp>
        <p:nvCxnSpPr>
          <p:cNvPr id="9" name="Straight Arrow Connector 8"/>
          <p:cNvCxnSpPr/>
          <p:nvPr/>
        </p:nvCxnSpPr>
        <p:spPr>
          <a:xfrm rot="5400000">
            <a:off x="2896394" y="2591594"/>
            <a:ext cx="609600" cy="1588"/>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12" name="Straight Arrow Connector 11"/>
          <p:cNvCxnSpPr/>
          <p:nvPr/>
        </p:nvCxnSpPr>
        <p:spPr>
          <a:xfrm rot="16200000" flipV="1">
            <a:off x="7543800" y="2743200"/>
            <a:ext cx="685800" cy="533400"/>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sp>
        <p:nvSpPr>
          <p:cNvPr id="6154" name="TextBox 13"/>
          <p:cNvSpPr txBox="1">
            <a:spLocks noChangeArrowheads="1"/>
          </p:cNvSpPr>
          <p:nvPr/>
        </p:nvSpPr>
        <p:spPr bwMode="auto">
          <a:xfrm>
            <a:off x="7772400" y="3352800"/>
            <a:ext cx="941388" cy="369888"/>
          </a:xfrm>
          <a:prstGeom prst="rect">
            <a:avLst/>
          </a:prstGeom>
          <a:noFill/>
          <a:ln w="9525">
            <a:noFill/>
            <a:miter lim="800000"/>
            <a:headEnd/>
            <a:tailEnd/>
          </a:ln>
        </p:spPr>
        <p:txBody>
          <a:bodyPr wrap="none">
            <a:spAutoFit/>
          </a:bodyPr>
          <a:lstStyle/>
          <a:p>
            <a:r>
              <a:rPr lang="en-US" b="1">
                <a:solidFill>
                  <a:srgbClr val="FF0000"/>
                </a:solidFill>
              </a:rPr>
              <a:t>Plaque</a:t>
            </a:r>
          </a:p>
        </p:txBody>
      </p:sp>
      <p:sp>
        <p:nvSpPr>
          <p:cNvPr id="11" name="TextBox 10"/>
          <p:cNvSpPr txBox="1"/>
          <p:nvPr/>
        </p:nvSpPr>
        <p:spPr>
          <a:xfrm>
            <a:off x="304800" y="3124200"/>
            <a:ext cx="1981200" cy="923330"/>
          </a:xfrm>
          <a:prstGeom prst="rect">
            <a:avLst/>
          </a:prstGeom>
          <a:noFill/>
        </p:spPr>
        <p:txBody>
          <a:bodyPr wrap="square" rtlCol="0">
            <a:spAutoFit/>
          </a:bodyPr>
          <a:lstStyle/>
          <a:p>
            <a:pPr algn="ctr"/>
            <a:r>
              <a:rPr lang="en-US" b="1" dirty="0" smtClean="0"/>
              <a:t>LDL sticks to damaged wall of blood vessel</a:t>
            </a:r>
            <a:endParaRPr lang="en-US" b="1" dirty="0"/>
          </a:p>
        </p:txBody>
      </p:sp>
      <p:sp>
        <p:nvSpPr>
          <p:cNvPr id="13" name="TextBox 12"/>
          <p:cNvSpPr txBox="1"/>
          <p:nvPr/>
        </p:nvSpPr>
        <p:spPr>
          <a:xfrm>
            <a:off x="2590800" y="3124200"/>
            <a:ext cx="1905000" cy="1477328"/>
          </a:xfrm>
          <a:prstGeom prst="rect">
            <a:avLst/>
          </a:prstGeom>
          <a:noFill/>
        </p:spPr>
        <p:txBody>
          <a:bodyPr wrap="square" rtlCol="0">
            <a:spAutoFit/>
          </a:bodyPr>
          <a:lstStyle/>
          <a:p>
            <a:pPr algn="ctr"/>
            <a:r>
              <a:rPr lang="en-US" b="1" dirty="0" smtClean="0"/>
              <a:t>Immune cells arrive to damaged site, infiltrate into the vessel wall</a:t>
            </a:r>
            <a:endParaRPr lang="en-US" b="1" dirty="0"/>
          </a:p>
        </p:txBody>
      </p:sp>
      <p:sp>
        <p:nvSpPr>
          <p:cNvPr id="14" name="TextBox 13"/>
          <p:cNvSpPr txBox="1"/>
          <p:nvPr/>
        </p:nvSpPr>
        <p:spPr>
          <a:xfrm>
            <a:off x="4800600" y="3124200"/>
            <a:ext cx="1752600" cy="1477328"/>
          </a:xfrm>
          <a:prstGeom prst="rect">
            <a:avLst/>
          </a:prstGeom>
          <a:noFill/>
        </p:spPr>
        <p:txBody>
          <a:bodyPr wrap="square" rtlCol="0">
            <a:spAutoFit/>
          </a:bodyPr>
          <a:lstStyle/>
          <a:p>
            <a:pPr algn="ctr"/>
            <a:r>
              <a:rPr lang="en-US" b="1" dirty="0" smtClean="0"/>
              <a:t>Immune cells “eat” LDL </a:t>
            </a:r>
            <a:r>
              <a:rPr lang="en-US" b="1" dirty="0" smtClean="0">
                <a:sym typeface="Wingdings" pitchFamily="2" charset="2"/>
              </a:rPr>
              <a:t>and become trapped in vessel wall</a:t>
            </a:r>
            <a:endParaRPr lang="en-US" b="1" u="sng" dirty="0"/>
          </a:p>
        </p:txBody>
      </p:sp>
      <p:sp>
        <p:nvSpPr>
          <p:cNvPr id="15" name="Rectangle 14"/>
          <p:cNvSpPr/>
          <p:nvPr/>
        </p:nvSpPr>
        <p:spPr>
          <a:xfrm>
            <a:off x="2731103" y="1235137"/>
            <a:ext cx="1614720" cy="387042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4921550" y="1416853"/>
            <a:ext cx="1524000" cy="3124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6985498" y="1143000"/>
            <a:ext cx="1676400" cy="3124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2582310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xit" presetSubtype="10" fill="hold" grpId="0" nodeType="clickEffect">
                                  <p:stCondLst>
                                    <p:cond delay="0"/>
                                  </p:stCondLst>
                                  <p:childTnLst>
                                    <p:animEffect transition="out" filter="blinds(horizontal)">
                                      <p:cBhvr>
                                        <p:cTn id="6" dur="500"/>
                                        <p:tgtEl>
                                          <p:spTgt spid="15"/>
                                        </p:tgtEl>
                                      </p:cBhvr>
                                    </p:animEffect>
                                    <p:set>
                                      <p:cBhvr>
                                        <p:cTn id="7" dur="1" fill="hold">
                                          <p:stCondLst>
                                            <p:cond delay="499"/>
                                          </p:stCondLst>
                                        </p:cTn>
                                        <p:tgtEl>
                                          <p:spTgt spid="15"/>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3" presetClass="exit" presetSubtype="10" fill="hold" grpId="0" nodeType="clickEffect">
                                  <p:stCondLst>
                                    <p:cond delay="0"/>
                                  </p:stCondLst>
                                  <p:childTnLst>
                                    <p:animEffect transition="out" filter="blinds(horizontal)">
                                      <p:cBhvr>
                                        <p:cTn id="11" dur="500"/>
                                        <p:tgtEl>
                                          <p:spTgt spid="16"/>
                                        </p:tgtEl>
                                      </p:cBhvr>
                                    </p:animEffect>
                                    <p:set>
                                      <p:cBhvr>
                                        <p:cTn id="12" dur="1" fill="hold">
                                          <p:stCondLst>
                                            <p:cond delay="499"/>
                                          </p:stCondLst>
                                        </p:cTn>
                                        <p:tgtEl>
                                          <p:spTgt spid="16"/>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3" presetClass="exit" presetSubtype="10" fill="hold" grpId="0" nodeType="clickEffect">
                                  <p:stCondLst>
                                    <p:cond delay="0"/>
                                  </p:stCondLst>
                                  <p:childTnLst>
                                    <p:animEffect transition="out" filter="blinds(horizontal)">
                                      <p:cBhvr>
                                        <p:cTn id="16" dur="500"/>
                                        <p:tgtEl>
                                          <p:spTgt spid="17"/>
                                        </p:tgtEl>
                                      </p:cBhvr>
                                    </p:animEffect>
                                    <p:set>
                                      <p:cBhvr>
                                        <p:cTn id="17" dur="1" fill="hold">
                                          <p:stCondLst>
                                            <p:cond delay="499"/>
                                          </p:stCondLst>
                                        </p:cTn>
                                        <p:tgtEl>
                                          <p:spTgt spid="1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animBg="1"/>
      <p:bldP spid="17"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The plaque can harm us in three ways:</a:t>
            </a:r>
            <a:endParaRPr lang="en-US" b="1" dirty="0"/>
          </a:p>
        </p:txBody>
      </p:sp>
      <p:sp>
        <p:nvSpPr>
          <p:cNvPr id="7" name="Content Placeholder 6"/>
          <p:cNvSpPr>
            <a:spLocks noGrp="1"/>
          </p:cNvSpPr>
          <p:nvPr>
            <p:ph sz="half" idx="2"/>
          </p:nvPr>
        </p:nvSpPr>
        <p:spPr>
          <a:xfrm>
            <a:off x="4717143" y="1417638"/>
            <a:ext cx="4426857" cy="4024919"/>
          </a:xfrm>
        </p:spPr>
        <p:txBody>
          <a:bodyPr/>
          <a:lstStyle/>
          <a:p>
            <a:pPr marL="393700" indent="-393700">
              <a:buFont typeface="+mj-lt"/>
              <a:buAutoNum type="arabicPeriod"/>
            </a:pPr>
            <a:r>
              <a:rPr lang="en-US" dirty="0" smtClean="0"/>
              <a:t>Increasing blood pressure</a:t>
            </a:r>
          </a:p>
          <a:p>
            <a:pPr marL="0" indent="0">
              <a:buNone/>
            </a:pPr>
            <a:endParaRPr lang="en-US" sz="1000" dirty="0" smtClean="0"/>
          </a:p>
          <a:p>
            <a:pPr marL="393700" indent="-393700">
              <a:buFont typeface="+mj-lt"/>
              <a:buAutoNum type="arabicPeriod"/>
            </a:pPr>
            <a:r>
              <a:rPr lang="en-US" dirty="0" smtClean="0"/>
              <a:t>Reducing blood flow</a:t>
            </a:r>
            <a:endParaRPr lang="en-US" sz="1050" dirty="0" smtClean="0"/>
          </a:p>
          <a:p>
            <a:pPr marL="393700" indent="-393700">
              <a:buFont typeface="+mj-lt"/>
              <a:buAutoNum type="arabicPeriod"/>
            </a:pPr>
            <a:endParaRPr lang="en-US" sz="1000" dirty="0" smtClean="0"/>
          </a:p>
          <a:p>
            <a:pPr marL="393700" indent="-393700">
              <a:buFont typeface="+mj-lt"/>
              <a:buAutoNum type="arabicPeriod"/>
            </a:pPr>
            <a:r>
              <a:rPr lang="en-US" dirty="0" smtClean="0"/>
              <a:t>The plaque can rupture, causing a blood clot. The clot can get stuck:</a:t>
            </a:r>
            <a:endParaRPr lang="en-US" sz="2400" dirty="0" smtClean="0"/>
          </a:p>
          <a:p>
            <a:pPr marL="393700" lvl="1" indent="-393700">
              <a:buFont typeface="Arial"/>
              <a:buChar char="•"/>
            </a:pPr>
            <a:endParaRPr lang="en-US" sz="700" dirty="0" smtClean="0"/>
          </a:p>
          <a:p>
            <a:pPr marL="393700" lvl="1" indent="-393700">
              <a:buFont typeface="Arial"/>
              <a:buChar char="•"/>
            </a:pPr>
            <a:r>
              <a:rPr lang="en-US" dirty="0" smtClean="0"/>
              <a:t>In the lungs – Pulmonary Embolism</a:t>
            </a:r>
          </a:p>
          <a:p>
            <a:pPr marL="0" lvl="1" indent="0">
              <a:buNone/>
            </a:pPr>
            <a:endParaRPr lang="en-US" sz="700" dirty="0" smtClean="0"/>
          </a:p>
          <a:p>
            <a:pPr marL="393700" lvl="1" indent="-393700">
              <a:buFont typeface="Arial"/>
              <a:buChar char="•"/>
            </a:pPr>
            <a:r>
              <a:rPr lang="en-US" dirty="0" smtClean="0"/>
              <a:t>In the heart – Heart attack</a:t>
            </a:r>
          </a:p>
          <a:p>
            <a:pPr marL="0" lvl="1" indent="0">
              <a:buNone/>
            </a:pPr>
            <a:endParaRPr lang="en-US" sz="600" dirty="0" smtClean="0"/>
          </a:p>
          <a:p>
            <a:pPr marL="393700" lvl="1" indent="-393700">
              <a:buFont typeface="Arial"/>
              <a:buChar char="•"/>
            </a:pPr>
            <a:r>
              <a:rPr lang="en-US" dirty="0" smtClean="0"/>
              <a:t>In the brain – Stroke</a:t>
            </a:r>
            <a:endParaRPr lang="en-US" dirty="0"/>
          </a:p>
        </p:txBody>
      </p:sp>
      <p:pic>
        <p:nvPicPr>
          <p:cNvPr id="4" name="Picture 3"/>
          <p:cNvPicPr>
            <a:picLocks noChangeAspect="1"/>
          </p:cNvPicPr>
          <p:nvPr/>
        </p:nvPicPr>
        <p:blipFill>
          <a:blip r:embed="rId3"/>
          <a:stretch>
            <a:fillRect/>
          </a:stretch>
        </p:blipFill>
        <p:spPr>
          <a:xfrm>
            <a:off x="115495" y="1369261"/>
            <a:ext cx="4669692" cy="4669692"/>
          </a:xfrm>
          <a:prstGeom prst="rect">
            <a:avLst/>
          </a:prstGeom>
        </p:spPr>
      </p:pic>
    </p:spTree>
    <p:extLst>
      <p:ext uri="{BB962C8B-B14F-4D97-AF65-F5344CB8AC3E}">
        <p14:creationId xmlns:p14="http://schemas.microsoft.com/office/powerpoint/2010/main" val="378234502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7">
                                            <p:txEl>
                                              <p:pRg st="8" end="8"/>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7">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3015" y="1552439"/>
            <a:ext cx="8229600" cy="3582502"/>
          </a:xfrm>
        </p:spPr>
        <p:txBody>
          <a:bodyPr/>
          <a:lstStyle/>
          <a:p>
            <a:r>
              <a:rPr lang="en-US" dirty="0" smtClean="0"/>
              <a:t>Why doesn’t everyone that is obese get type 2 diabetes or atherosclerosis?</a:t>
            </a:r>
            <a:br>
              <a:rPr lang="en-US" dirty="0" smtClean="0"/>
            </a:br>
            <a:r>
              <a:rPr lang="en-US" dirty="0"/>
              <a:t/>
            </a:r>
            <a:br>
              <a:rPr lang="en-US" dirty="0"/>
            </a:br>
            <a:r>
              <a:rPr lang="en-US" dirty="0" smtClean="0"/>
              <a:t>And why do people with healthy weights and cholesterol still get these diseases?</a:t>
            </a:r>
            <a:endParaRPr lang="en-US" dirty="0"/>
          </a:p>
        </p:txBody>
      </p:sp>
    </p:spTree>
    <p:extLst>
      <p:ext uri="{BB962C8B-B14F-4D97-AF65-F5344CB8AC3E}">
        <p14:creationId xmlns:p14="http://schemas.microsoft.com/office/powerpoint/2010/main" val="3692425929"/>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 name="Cloud 64"/>
          <p:cNvSpPr/>
          <p:nvPr/>
        </p:nvSpPr>
        <p:spPr>
          <a:xfrm>
            <a:off x="4305425" y="4838428"/>
            <a:ext cx="406223" cy="358149"/>
          </a:xfrm>
          <a:prstGeom prst="cloud">
            <a:avLst/>
          </a:prstGeom>
          <a:gradFill flip="none" rotWithShape="1">
            <a:gsLst>
              <a:gs pos="0">
                <a:srgbClr val="FFFF00"/>
              </a:gs>
              <a:gs pos="100000">
                <a:srgbClr val="FFFFFF"/>
              </a:gs>
            </a:gsLst>
            <a:path path="circle">
              <a:fillToRect l="50000" t="50000" r="50000" b="50000"/>
            </a:path>
            <a:tileRect/>
          </a:gradFill>
          <a:ln>
            <a:solidFill>
              <a:schemeClr val="bg1">
                <a:lumMod val="6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1" name="Picture 11"/>
          <p:cNvPicPr>
            <a:picLocks noChangeAspect="1" noChangeArrowheads="1"/>
          </p:cNvPicPr>
          <p:nvPr/>
        </p:nvPicPr>
        <p:blipFill>
          <a:blip r:embed="rId3" cstate="print"/>
          <a:srcRect/>
          <a:stretch>
            <a:fillRect/>
          </a:stretch>
        </p:blipFill>
        <p:spPr bwMode="auto">
          <a:xfrm>
            <a:off x="5161084" y="5045344"/>
            <a:ext cx="1742053" cy="1311712"/>
          </a:xfrm>
          <a:prstGeom prst="rect">
            <a:avLst/>
          </a:prstGeom>
          <a:noFill/>
          <a:ln w="9525">
            <a:noFill/>
            <a:miter lim="800000"/>
            <a:headEnd/>
            <a:tailEnd/>
          </a:ln>
        </p:spPr>
      </p:pic>
      <p:sp>
        <p:nvSpPr>
          <p:cNvPr id="7" name="TextBox 6"/>
          <p:cNvSpPr txBox="1"/>
          <p:nvPr/>
        </p:nvSpPr>
        <p:spPr>
          <a:xfrm>
            <a:off x="139719" y="2087761"/>
            <a:ext cx="1153685" cy="646331"/>
          </a:xfrm>
          <a:prstGeom prst="rect">
            <a:avLst/>
          </a:prstGeom>
          <a:noFill/>
        </p:spPr>
        <p:txBody>
          <a:bodyPr wrap="square" rtlCol="0">
            <a:spAutoFit/>
          </a:bodyPr>
          <a:lstStyle/>
          <a:p>
            <a:pPr algn="ctr"/>
            <a:r>
              <a:rPr lang="en-US" b="1" dirty="0" smtClean="0">
                <a:latin typeface="Calibri"/>
                <a:cs typeface="Calibri"/>
              </a:rPr>
              <a:t>“Healthy” Adipose</a:t>
            </a:r>
            <a:endParaRPr lang="en-US" b="1" dirty="0">
              <a:latin typeface="Calibri"/>
              <a:cs typeface="Calibri"/>
            </a:endParaRPr>
          </a:p>
        </p:txBody>
      </p:sp>
      <p:sp>
        <p:nvSpPr>
          <p:cNvPr id="3" name="Title 2"/>
          <p:cNvSpPr>
            <a:spLocks noGrp="1"/>
          </p:cNvSpPr>
          <p:nvPr>
            <p:ph type="title"/>
          </p:nvPr>
        </p:nvSpPr>
        <p:spPr>
          <a:xfrm>
            <a:off x="228600" y="76200"/>
            <a:ext cx="8686800" cy="1143000"/>
          </a:xfrm>
        </p:spPr>
        <p:txBody>
          <a:bodyPr>
            <a:normAutofit fontScale="90000"/>
          </a:bodyPr>
          <a:lstStyle/>
          <a:p>
            <a:r>
              <a:rPr lang="en-US" dirty="0" smtClean="0"/>
              <a:t>“Healthy” and “Unhealthy” A</a:t>
            </a:r>
            <a:r>
              <a:rPr lang="en-US" b="1" dirty="0" smtClean="0"/>
              <a:t>dipose </a:t>
            </a:r>
            <a:r>
              <a:rPr lang="en-US" dirty="0"/>
              <a:t>T</a:t>
            </a:r>
            <a:r>
              <a:rPr lang="en-US" b="1" dirty="0" smtClean="0"/>
              <a:t>issue may be the key</a:t>
            </a:r>
            <a:endParaRPr lang="en-US" b="1" dirty="0"/>
          </a:p>
        </p:txBody>
      </p:sp>
      <p:pic>
        <p:nvPicPr>
          <p:cNvPr id="10" name="Picture 10"/>
          <p:cNvPicPr>
            <a:picLocks noChangeAspect="1" noChangeArrowheads="1"/>
          </p:cNvPicPr>
          <p:nvPr/>
        </p:nvPicPr>
        <p:blipFill>
          <a:blip r:embed="rId4" cstate="print"/>
          <a:srcRect/>
          <a:stretch>
            <a:fillRect/>
          </a:stretch>
        </p:blipFill>
        <p:spPr bwMode="auto">
          <a:xfrm>
            <a:off x="228600" y="3487623"/>
            <a:ext cx="1522224" cy="1152438"/>
          </a:xfrm>
          <a:prstGeom prst="rect">
            <a:avLst/>
          </a:prstGeom>
          <a:noFill/>
          <a:ln w="9525">
            <a:noFill/>
            <a:miter lim="800000"/>
            <a:headEnd/>
            <a:tailEnd/>
          </a:ln>
        </p:spPr>
      </p:pic>
      <p:grpSp>
        <p:nvGrpSpPr>
          <p:cNvPr id="31" name="Group 30"/>
          <p:cNvGrpSpPr/>
          <p:nvPr/>
        </p:nvGrpSpPr>
        <p:grpSpPr>
          <a:xfrm>
            <a:off x="1387014" y="1840444"/>
            <a:ext cx="1608003" cy="1621243"/>
            <a:chOff x="1160634" y="1543278"/>
            <a:chExt cx="2200396" cy="2733924"/>
          </a:xfrm>
        </p:grpSpPr>
        <p:grpSp>
          <p:nvGrpSpPr>
            <p:cNvPr id="13" name="Group 12"/>
            <p:cNvGrpSpPr/>
            <p:nvPr/>
          </p:nvGrpSpPr>
          <p:grpSpPr>
            <a:xfrm rot="10800000">
              <a:off x="2212296" y="1543278"/>
              <a:ext cx="1148734" cy="1051870"/>
              <a:chOff x="1686515" y="1654771"/>
              <a:chExt cx="1148734" cy="1051870"/>
            </a:xfrm>
          </p:grpSpPr>
          <p:sp>
            <p:nvSpPr>
              <p:cNvPr id="2" name="Oval 1"/>
              <p:cNvSpPr/>
              <p:nvPr/>
            </p:nvSpPr>
            <p:spPr>
              <a:xfrm>
                <a:off x="1693452" y="1654771"/>
                <a:ext cx="1141797" cy="1051870"/>
              </a:xfrm>
              <a:prstGeom prst="ellipse">
                <a:avLst/>
              </a:prstGeom>
              <a:gradFill flip="none" rotWithShape="1">
                <a:gsLst>
                  <a:gs pos="0">
                    <a:schemeClr val="bg1"/>
                  </a:gs>
                  <a:gs pos="100000">
                    <a:srgbClr val="FFFFFF"/>
                  </a:gs>
                  <a:gs pos="50000">
                    <a:srgbClr val="FFFF00"/>
                  </a:gs>
                </a:gsLst>
                <a:path path="circle">
                  <a:fillToRect l="50000" t="50000" r="50000" b="50000"/>
                </a:path>
                <a:tileRect/>
              </a:gradFill>
              <a:ln w="3175" cmpd="sng">
                <a:solidFill>
                  <a:schemeClr val="bg1">
                    <a:lumMod val="6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Oval 5"/>
              <p:cNvSpPr/>
              <p:nvPr/>
            </p:nvSpPr>
            <p:spPr>
              <a:xfrm flipH="1">
                <a:off x="1686515" y="1978181"/>
                <a:ext cx="152002" cy="384831"/>
              </a:xfrm>
              <a:prstGeom prst="ellipse">
                <a:avLst/>
              </a:prstGeom>
              <a:gradFill flip="none" rotWithShape="1">
                <a:gsLst>
                  <a:gs pos="0">
                    <a:schemeClr val="accent4"/>
                  </a:gs>
                  <a:gs pos="100000">
                    <a:schemeClr val="accent4"/>
                  </a:gs>
                  <a:gs pos="34000">
                    <a:schemeClr val="bg1"/>
                  </a:gs>
                </a:gsLst>
                <a:path path="circle">
                  <a:fillToRect l="50000" t="50000" r="50000" b="50000"/>
                </a:path>
                <a:tileRect/>
              </a:gra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15" name="Group 14"/>
            <p:cNvGrpSpPr/>
            <p:nvPr/>
          </p:nvGrpSpPr>
          <p:grpSpPr>
            <a:xfrm>
              <a:off x="1160634" y="1790684"/>
              <a:ext cx="1141797" cy="1051870"/>
              <a:chOff x="1783587" y="1654771"/>
              <a:chExt cx="1141797" cy="1051870"/>
            </a:xfrm>
          </p:grpSpPr>
          <p:sp>
            <p:nvSpPr>
              <p:cNvPr id="16" name="Oval 15"/>
              <p:cNvSpPr/>
              <p:nvPr/>
            </p:nvSpPr>
            <p:spPr>
              <a:xfrm>
                <a:off x="1783587" y="1654771"/>
                <a:ext cx="1141797" cy="1051870"/>
              </a:xfrm>
              <a:prstGeom prst="ellipse">
                <a:avLst/>
              </a:prstGeom>
              <a:gradFill flip="none" rotWithShape="1">
                <a:gsLst>
                  <a:gs pos="0">
                    <a:schemeClr val="bg1"/>
                  </a:gs>
                  <a:gs pos="100000">
                    <a:srgbClr val="FFFFFF"/>
                  </a:gs>
                  <a:gs pos="50000">
                    <a:srgbClr val="FFFF00"/>
                  </a:gs>
                </a:gsLst>
                <a:path path="circle">
                  <a:fillToRect l="50000" t="50000" r="50000" b="50000"/>
                </a:path>
                <a:tileRect/>
              </a:gradFill>
              <a:ln w="3175" cmpd="sng">
                <a:solidFill>
                  <a:schemeClr val="bg1">
                    <a:lumMod val="6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 name="Oval 16"/>
              <p:cNvSpPr/>
              <p:nvPr/>
            </p:nvSpPr>
            <p:spPr>
              <a:xfrm flipH="1">
                <a:off x="1821714" y="1978181"/>
                <a:ext cx="152002" cy="384832"/>
              </a:xfrm>
              <a:prstGeom prst="ellipse">
                <a:avLst/>
              </a:prstGeom>
              <a:gradFill flip="none" rotWithShape="1">
                <a:gsLst>
                  <a:gs pos="0">
                    <a:schemeClr val="accent4"/>
                  </a:gs>
                  <a:gs pos="100000">
                    <a:schemeClr val="accent4"/>
                  </a:gs>
                  <a:gs pos="34000">
                    <a:schemeClr val="bg1"/>
                  </a:gs>
                </a:gsLst>
                <a:path path="circle">
                  <a:fillToRect l="50000" t="50000" r="50000" b="50000"/>
                </a:path>
                <a:tileRect/>
              </a:gra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18" name="Group 17"/>
            <p:cNvGrpSpPr/>
            <p:nvPr/>
          </p:nvGrpSpPr>
          <p:grpSpPr>
            <a:xfrm rot="14094221">
              <a:off x="2088879" y="3122853"/>
              <a:ext cx="1069966" cy="1238732"/>
              <a:chOff x="1821884" y="1720786"/>
              <a:chExt cx="1141796" cy="1051870"/>
            </a:xfrm>
          </p:grpSpPr>
          <p:sp>
            <p:nvSpPr>
              <p:cNvPr id="19" name="Oval 18"/>
              <p:cNvSpPr/>
              <p:nvPr/>
            </p:nvSpPr>
            <p:spPr>
              <a:xfrm>
                <a:off x="1821884" y="1720786"/>
                <a:ext cx="1141796" cy="1051870"/>
              </a:xfrm>
              <a:prstGeom prst="ellipse">
                <a:avLst/>
              </a:prstGeom>
              <a:gradFill flip="none" rotWithShape="1">
                <a:gsLst>
                  <a:gs pos="0">
                    <a:schemeClr val="bg1"/>
                  </a:gs>
                  <a:gs pos="100000">
                    <a:srgbClr val="FFFFFF"/>
                  </a:gs>
                  <a:gs pos="50000">
                    <a:srgbClr val="FFFF00"/>
                  </a:gs>
                </a:gsLst>
                <a:path path="circle">
                  <a:fillToRect l="50000" t="50000" r="50000" b="50000"/>
                </a:path>
                <a:tileRect/>
              </a:gradFill>
              <a:ln w="3175" cmpd="sng">
                <a:solidFill>
                  <a:schemeClr val="bg1">
                    <a:lumMod val="6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 name="Oval 19"/>
              <p:cNvSpPr/>
              <p:nvPr/>
            </p:nvSpPr>
            <p:spPr>
              <a:xfrm flipH="1">
                <a:off x="1833457" y="2069298"/>
                <a:ext cx="152002" cy="384831"/>
              </a:xfrm>
              <a:prstGeom prst="ellipse">
                <a:avLst/>
              </a:prstGeom>
              <a:gradFill flip="none" rotWithShape="1">
                <a:gsLst>
                  <a:gs pos="0">
                    <a:schemeClr val="accent4"/>
                  </a:gs>
                  <a:gs pos="100000">
                    <a:schemeClr val="accent4"/>
                  </a:gs>
                  <a:gs pos="34000">
                    <a:schemeClr val="bg1"/>
                  </a:gs>
                </a:gsLst>
                <a:path path="circle">
                  <a:fillToRect l="50000" t="50000" r="50000" b="50000"/>
                </a:path>
                <a:tileRect/>
              </a:gra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21" name="Group 20"/>
            <p:cNvGrpSpPr/>
            <p:nvPr/>
          </p:nvGrpSpPr>
          <p:grpSpPr>
            <a:xfrm rot="5809178">
              <a:off x="2184107" y="2427722"/>
              <a:ext cx="967389" cy="982653"/>
              <a:chOff x="1649730" y="1756303"/>
              <a:chExt cx="1141797" cy="1051870"/>
            </a:xfrm>
          </p:grpSpPr>
          <p:sp>
            <p:nvSpPr>
              <p:cNvPr id="22" name="Oval 21"/>
              <p:cNvSpPr/>
              <p:nvPr/>
            </p:nvSpPr>
            <p:spPr>
              <a:xfrm>
                <a:off x="1649730" y="1756303"/>
                <a:ext cx="1141797" cy="1051870"/>
              </a:xfrm>
              <a:prstGeom prst="ellipse">
                <a:avLst/>
              </a:prstGeom>
              <a:gradFill flip="none" rotWithShape="1">
                <a:gsLst>
                  <a:gs pos="0">
                    <a:schemeClr val="bg1"/>
                  </a:gs>
                  <a:gs pos="100000">
                    <a:srgbClr val="FFFFFF"/>
                  </a:gs>
                  <a:gs pos="50000">
                    <a:srgbClr val="FFFF00"/>
                  </a:gs>
                </a:gsLst>
                <a:path path="circle">
                  <a:fillToRect l="50000" t="50000" r="50000" b="50000"/>
                </a:path>
                <a:tileRect/>
              </a:gradFill>
              <a:ln w="3175" cmpd="sng">
                <a:solidFill>
                  <a:schemeClr val="bg1">
                    <a:lumMod val="6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3" name="Oval 22"/>
              <p:cNvSpPr/>
              <p:nvPr/>
            </p:nvSpPr>
            <p:spPr>
              <a:xfrm flipH="1">
                <a:off x="1686515" y="1978181"/>
                <a:ext cx="152002" cy="384831"/>
              </a:xfrm>
              <a:prstGeom prst="ellipse">
                <a:avLst/>
              </a:prstGeom>
              <a:gradFill flip="none" rotWithShape="1">
                <a:gsLst>
                  <a:gs pos="0">
                    <a:schemeClr val="accent4"/>
                  </a:gs>
                  <a:gs pos="100000">
                    <a:schemeClr val="accent4"/>
                  </a:gs>
                  <a:gs pos="34000">
                    <a:schemeClr val="bg1"/>
                  </a:gs>
                </a:gsLst>
                <a:path path="circle">
                  <a:fillToRect l="50000" t="50000" r="50000" b="50000"/>
                </a:path>
                <a:tileRect/>
              </a:gra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24" name="Group 23"/>
            <p:cNvGrpSpPr/>
            <p:nvPr/>
          </p:nvGrpSpPr>
          <p:grpSpPr>
            <a:xfrm rot="18360380">
              <a:off x="1154318" y="2790306"/>
              <a:ext cx="1148734" cy="1051870"/>
              <a:chOff x="1686515" y="1654771"/>
              <a:chExt cx="1148734" cy="1051870"/>
            </a:xfrm>
          </p:grpSpPr>
          <p:sp>
            <p:nvSpPr>
              <p:cNvPr id="25" name="Oval 24"/>
              <p:cNvSpPr/>
              <p:nvPr/>
            </p:nvSpPr>
            <p:spPr>
              <a:xfrm>
                <a:off x="1693452" y="1654771"/>
                <a:ext cx="1141797" cy="1051870"/>
              </a:xfrm>
              <a:prstGeom prst="ellipse">
                <a:avLst/>
              </a:prstGeom>
              <a:gradFill flip="none" rotWithShape="1">
                <a:gsLst>
                  <a:gs pos="0">
                    <a:schemeClr val="bg1"/>
                  </a:gs>
                  <a:gs pos="100000">
                    <a:srgbClr val="FFFFFF"/>
                  </a:gs>
                  <a:gs pos="50000">
                    <a:srgbClr val="FFFF00"/>
                  </a:gs>
                </a:gsLst>
                <a:path path="circle">
                  <a:fillToRect l="50000" t="50000" r="50000" b="50000"/>
                </a:path>
                <a:tileRect/>
              </a:gradFill>
              <a:ln w="3175" cmpd="sng">
                <a:solidFill>
                  <a:schemeClr val="bg1">
                    <a:lumMod val="6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6" name="Oval 25"/>
              <p:cNvSpPr/>
              <p:nvPr/>
            </p:nvSpPr>
            <p:spPr>
              <a:xfrm flipH="1">
                <a:off x="1686515" y="1978181"/>
                <a:ext cx="152002" cy="384831"/>
              </a:xfrm>
              <a:prstGeom prst="ellipse">
                <a:avLst/>
              </a:prstGeom>
              <a:gradFill flip="none" rotWithShape="1">
                <a:gsLst>
                  <a:gs pos="0">
                    <a:schemeClr val="accent4"/>
                  </a:gs>
                  <a:gs pos="100000">
                    <a:schemeClr val="accent4"/>
                  </a:gs>
                  <a:gs pos="34000">
                    <a:schemeClr val="bg1"/>
                  </a:gs>
                </a:gsLst>
                <a:path path="circle">
                  <a:fillToRect l="50000" t="50000" r="50000" b="50000"/>
                </a:path>
                <a:tileRect/>
              </a:gra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grpSp>
        <p:nvGrpSpPr>
          <p:cNvPr id="32" name="Group 31"/>
          <p:cNvGrpSpPr/>
          <p:nvPr/>
        </p:nvGrpSpPr>
        <p:grpSpPr>
          <a:xfrm>
            <a:off x="1463701" y="1617161"/>
            <a:ext cx="1511017" cy="1995343"/>
            <a:chOff x="1270042" y="1394636"/>
            <a:chExt cx="2129191" cy="2826630"/>
          </a:xfrm>
        </p:grpSpPr>
        <p:sp>
          <p:nvSpPr>
            <p:cNvPr id="28" name="Freeform 27"/>
            <p:cNvSpPr/>
            <p:nvPr/>
          </p:nvSpPr>
          <p:spPr>
            <a:xfrm>
              <a:off x="1456814" y="1394636"/>
              <a:ext cx="859755" cy="2826630"/>
            </a:xfrm>
            <a:custGeom>
              <a:avLst/>
              <a:gdLst>
                <a:gd name="connsiteX0" fmla="*/ 0 w 859755"/>
                <a:gd name="connsiteY0" fmla="*/ 2826630 h 2826630"/>
                <a:gd name="connsiteX1" fmla="*/ 610119 w 859755"/>
                <a:gd name="connsiteY1" fmla="*/ 2415710 h 2826630"/>
                <a:gd name="connsiteX2" fmla="*/ 859147 w 859755"/>
                <a:gd name="connsiteY2" fmla="*/ 1842913 h 2826630"/>
                <a:gd name="connsiteX3" fmla="*/ 684828 w 859755"/>
                <a:gd name="connsiteY3" fmla="*/ 1282568 h 2826630"/>
                <a:gd name="connsiteX4" fmla="*/ 834244 w 859755"/>
                <a:gd name="connsiteY4" fmla="*/ 772031 h 2826630"/>
                <a:gd name="connsiteX5" fmla="*/ 672376 w 859755"/>
                <a:gd name="connsiteY5" fmla="*/ 311303 h 2826630"/>
                <a:gd name="connsiteX6" fmla="*/ 186771 w 859755"/>
                <a:gd name="connsiteY6" fmla="*/ 0 h 28266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59755" h="2826630">
                  <a:moveTo>
                    <a:pt x="0" y="2826630"/>
                  </a:moveTo>
                  <a:cubicBezTo>
                    <a:pt x="233464" y="2703146"/>
                    <a:pt x="466928" y="2579663"/>
                    <a:pt x="610119" y="2415710"/>
                  </a:cubicBezTo>
                  <a:cubicBezTo>
                    <a:pt x="753310" y="2251757"/>
                    <a:pt x="846696" y="2031770"/>
                    <a:pt x="859147" y="1842913"/>
                  </a:cubicBezTo>
                  <a:cubicBezTo>
                    <a:pt x="871598" y="1654056"/>
                    <a:pt x="688978" y="1461048"/>
                    <a:pt x="684828" y="1282568"/>
                  </a:cubicBezTo>
                  <a:cubicBezTo>
                    <a:pt x="680678" y="1104088"/>
                    <a:pt x="836319" y="933908"/>
                    <a:pt x="834244" y="772031"/>
                  </a:cubicBezTo>
                  <a:cubicBezTo>
                    <a:pt x="832169" y="610153"/>
                    <a:pt x="780288" y="439975"/>
                    <a:pt x="672376" y="311303"/>
                  </a:cubicBezTo>
                  <a:cubicBezTo>
                    <a:pt x="564464" y="182631"/>
                    <a:pt x="186771" y="0"/>
                    <a:pt x="186771" y="0"/>
                  </a:cubicBezTo>
                </a:path>
              </a:pathLst>
            </a:custGeom>
            <a:ln w="76200" cmpd="sng">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9" name="Freeform 28"/>
            <p:cNvSpPr/>
            <p:nvPr/>
          </p:nvSpPr>
          <p:spPr>
            <a:xfrm>
              <a:off x="2228801" y="2437231"/>
              <a:ext cx="1170432" cy="501467"/>
            </a:xfrm>
            <a:custGeom>
              <a:avLst/>
              <a:gdLst>
                <a:gd name="connsiteX0" fmla="*/ 0 w 1170432"/>
                <a:gd name="connsiteY0" fmla="*/ 501467 h 501467"/>
                <a:gd name="connsiteX1" fmla="*/ 136965 w 1170432"/>
                <a:gd name="connsiteY1" fmla="*/ 115451 h 501467"/>
                <a:gd name="connsiteX2" fmla="*/ 547862 w 1170432"/>
                <a:gd name="connsiteY2" fmla="*/ 3382 h 501467"/>
                <a:gd name="connsiteX3" fmla="*/ 1021015 w 1170432"/>
                <a:gd name="connsiteY3" fmla="*/ 215068 h 501467"/>
                <a:gd name="connsiteX4" fmla="*/ 1170432 w 1170432"/>
                <a:gd name="connsiteY4" fmla="*/ 352041 h 5014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70432" h="501467">
                  <a:moveTo>
                    <a:pt x="0" y="501467"/>
                  </a:moveTo>
                  <a:cubicBezTo>
                    <a:pt x="22827" y="349966"/>
                    <a:pt x="45655" y="198465"/>
                    <a:pt x="136965" y="115451"/>
                  </a:cubicBezTo>
                  <a:cubicBezTo>
                    <a:pt x="228275" y="32437"/>
                    <a:pt x="400520" y="-13221"/>
                    <a:pt x="547862" y="3382"/>
                  </a:cubicBezTo>
                  <a:cubicBezTo>
                    <a:pt x="695204" y="19985"/>
                    <a:pt x="917253" y="156958"/>
                    <a:pt x="1021015" y="215068"/>
                  </a:cubicBezTo>
                  <a:cubicBezTo>
                    <a:pt x="1124777" y="273178"/>
                    <a:pt x="1143454" y="327137"/>
                    <a:pt x="1170432" y="352041"/>
                  </a:cubicBezTo>
                </a:path>
              </a:pathLst>
            </a:custGeom>
            <a:ln w="76200" cmpd="sng">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30" name="Freeform 29"/>
            <p:cNvSpPr/>
            <p:nvPr/>
          </p:nvSpPr>
          <p:spPr>
            <a:xfrm>
              <a:off x="1270042" y="2726599"/>
              <a:ext cx="1033467" cy="386429"/>
            </a:xfrm>
            <a:custGeom>
              <a:avLst/>
              <a:gdLst>
                <a:gd name="connsiteX0" fmla="*/ 1033467 w 1033467"/>
                <a:gd name="connsiteY0" fmla="*/ 386429 h 386429"/>
                <a:gd name="connsiteX1" fmla="*/ 834244 w 1033467"/>
                <a:gd name="connsiteY1" fmla="*/ 87578 h 386429"/>
                <a:gd name="connsiteX2" fmla="*/ 348639 w 1033467"/>
                <a:gd name="connsiteY2" fmla="*/ 413 h 386429"/>
                <a:gd name="connsiteX3" fmla="*/ 0 w 1033467"/>
                <a:gd name="connsiteY3" fmla="*/ 112482 h 386429"/>
              </a:gdLst>
              <a:ahLst/>
              <a:cxnLst>
                <a:cxn ang="0">
                  <a:pos x="connsiteX0" y="connsiteY0"/>
                </a:cxn>
                <a:cxn ang="0">
                  <a:pos x="connsiteX1" y="connsiteY1"/>
                </a:cxn>
                <a:cxn ang="0">
                  <a:pos x="connsiteX2" y="connsiteY2"/>
                </a:cxn>
                <a:cxn ang="0">
                  <a:pos x="connsiteX3" y="connsiteY3"/>
                </a:cxn>
              </a:cxnLst>
              <a:rect l="l" t="t" r="r" b="b"/>
              <a:pathLst>
                <a:path w="1033467" h="386429">
                  <a:moveTo>
                    <a:pt x="1033467" y="386429"/>
                  </a:moveTo>
                  <a:cubicBezTo>
                    <a:pt x="990924" y="269171"/>
                    <a:pt x="948382" y="151914"/>
                    <a:pt x="834244" y="87578"/>
                  </a:cubicBezTo>
                  <a:cubicBezTo>
                    <a:pt x="720106" y="23242"/>
                    <a:pt x="487680" y="-3738"/>
                    <a:pt x="348639" y="413"/>
                  </a:cubicBezTo>
                  <a:cubicBezTo>
                    <a:pt x="209598" y="4564"/>
                    <a:pt x="0" y="112482"/>
                    <a:pt x="0" y="112482"/>
                  </a:cubicBezTo>
                </a:path>
              </a:pathLst>
            </a:custGeom>
            <a:ln w="76200" cmpd="sng">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grpSp>
        <p:nvGrpSpPr>
          <p:cNvPr id="33" name="Group 32"/>
          <p:cNvGrpSpPr/>
          <p:nvPr/>
        </p:nvGrpSpPr>
        <p:grpSpPr>
          <a:xfrm>
            <a:off x="5563843" y="1354652"/>
            <a:ext cx="2479480" cy="2796131"/>
            <a:chOff x="1191274" y="1646430"/>
            <a:chExt cx="2078565" cy="2630775"/>
          </a:xfrm>
        </p:grpSpPr>
        <p:grpSp>
          <p:nvGrpSpPr>
            <p:cNvPr id="34" name="Group 33"/>
            <p:cNvGrpSpPr/>
            <p:nvPr/>
          </p:nvGrpSpPr>
          <p:grpSpPr>
            <a:xfrm rot="10800000">
              <a:off x="2128042" y="1646430"/>
              <a:ext cx="1141797" cy="1051870"/>
              <a:chOff x="1777706" y="1551619"/>
              <a:chExt cx="1141797" cy="1051870"/>
            </a:xfrm>
          </p:grpSpPr>
          <p:sp>
            <p:nvSpPr>
              <p:cNvPr id="47" name="Oval 46"/>
              <p:cNvSpPr/>
              <p:nvPr/>
            </p:nvSpPr>
            <p:spPr>
              <a:xfrm>
                <a:off x="1777706" y="1551619"/>
                <a:ext cx="1141797" cy="1051870"/>
              </a:xfrm>
              <a:prstGeom prst="ellipse">
                <a:avLst/>
              </a:prstGeom>
              <a:gradFill flip="none" rotWithShape="1">
                <a:gsLst>
                  <a:gs pos="0">
                    <a:schemeClr val="bg1"/>
                  </a:gs>
                  <a:gs pos="100000">
                    <a:srgbClr val="FFFFFF"/>
                  </a:gs>
                  <a:gs pos="50000">
                    <a:srgbClr val="FFFF00"/>
                  </a:gs>
                </a:gsLst>
                <a:path path="circle">
                  <a:fillToRect l="50000" t="50000" r="50000" b="50000"/>
                </a:path>
                <a:tileRect/>
              </a:gradFill>
              <a:ln w="3175" cmpd="sng">
                <a:solidFill>
                  <a:schemeClr val="bg1">
                    <a:lumMod val="6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8" name="Oval 47"/>
              <p:cNvSpPr/>
              <p:nvPr/>
            </p:nvSpPr>
            <p:spPr>
              <a:xfrm flipH="1">
                <a:off x="1778517" y="1889669"/>
                <a:ext cx="152002" cy="384831"/>
              </a:xfrm>
              <a:prstGeom prst="ellipse">
                <a:avLst/>
              </a:prstGeom>
              <a:gradFill flip="none" rotWithShape="1">
                <a:gsLst>
                  <a:gs pos="0">
                    <a:schemeClr val="accent4"/>
                  </a:gs>
                  <a:gs pos="100000">
                    <a:schemeClr val="accent4"/>
                  </a:gs>
                  <a:gs pos="34000">
                    <a:schemeClr val="bg1"/>
                  </a:gs>
                </a:gsLst>
                <a:path path="circle">
                  <a:fillToRect l="50000" t="50000" r="50000" b="50000"/>
                </a:path>
                <a:tileRect/>
              </a:gra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35" name="Group 34"/>
            <p:cNvGrpSpPr/>
            <p:nvPr/>
          </p:nvGrpSpPr>
          <p:grpSpPr>
            <a:xfrm>
              <a:off x="1191274" y="1954008"/>
              <a:ext cx="1141797" cy="1051870"/>
              <a:chOff x="1814227" y="1818095"/>
              <a:chExt cx="1141797" cy="1051870"/>
            </a:xfrm>
          </p:grpSpPr>
          <p:sp>
            <p:nvSpPr>
              <p:cNvPr id="45" name="Oval 44"/>
              <p:cNvSpPr/>
              <p:nvPr/>
            </p:nvSpPr>
            <p:spPr>
              <a:xfrm>
                <a:off x="1814227" y="1818095"/>
                <a:ext cx="1141797" cy="1051870"/>
              </a:xfrm>
              <a:prstGeom prst="ellipse">
                <a:avLst/>
              </a:prstGeom>
              <a:gradFill flip="none" rotWithShape="1">
                <a:gsLst>
                  <a:gs pos="0">
                    <a:schemeClr val="bg1"/>
                  </a:gs>
                  <a:gs pos="100000">
                    <a:srgbClr val="FFFFFF"/>
                  </a:gs>
                  <a:gs pos="50000">
                    <a:srgbClr val="FFFF00"/>
                  </a:gs>
                </a:gsLst>
                <a:path path="circle">
                  <a:fillToRect l="50000" t="50000" r="50000" b="50000"/>
                </a:path>
                <a:tileRect/>
              </a:gradFill>
              <a:ln w="3175" cmpd="sng">
                <a:solidFill>
                  <a:schemeClr val="bg1">
                    <a:lumMod val="6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6" name="Oval 45"/>
              <p:cNvSpPr/>
              <p:nvPr/>
            </p:nvSpPr>
            <p:spPr>
              <a:xfrm flipH="1">
                <a:off x="1840762" y="2110955"/>
                <a:ext cx="152002" cy="384831"/>
              </a:xfrm>
              <a:prstGeom prst="ellipse">
                <a:avLst/>
              </a:prstGeom>
              <a:gradFill flip="none" rotWithShape="1">
                <a:gsLst>
                  <a:gs pos="0">
                    <a:schemeClr val="accent4"/>
                  </a:gs>
                  <a:gs pos="100000">
                    <a:schemeClr val="accent4"/>
                  </a:gs>
                  <a:gs pos="34000">
                    <a:schemeClr val="bg1"/>
                  </a:gs>
                </a:gsLst>
                <a:path path="circle">
                  <a:fillToRect l="50000" t="50000" r="50000" b="50000"/>
                </a:path>
                <a:tileRect/>
              </a:gra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36" name="Group 35"/>
            <p:cNvGrpSpPr/>
            <p:nvPr/>
          </p:nvGrpSpPr>
          <p:grpSpPr>
            <a:xfrm rot="14094221">
              <a:off x="2088880" y="3122856"/>
              <a:ext cx="1069966" cy="1238732"/>
              <a:chOff x="1821884" y="1720786"/>
              <a:chExt cx="1141796" cy="1051870"/>
            </a:xfrm>
          </p:grpSpPr>
          <p:sp>
            <p:nvSpPr>
              <p:cNvPr id="43" name="Oval 42"/>
              <p:cNvSpPr/>
              <p:nvPr/>
            </p:nvSpPr>
            <p:spPr>
              <a:xfrm>
                <a:off x="1821884" y="1720786"/>
                <a:ext cx="1141796" cy="1051870"/>
              </a:xfrm>
              <a:prstGeom prst="ellipse">
                <a:avLst/>
              </a:prstGeom>
              <a:gradFill flip="none" rotWithShape="1">
                <a:gsLst>
                  <a:gs pos="0">
                    <a:schemeClr val="bg1"/>
                  </a:gs>
                  <a:gs pos="100000">
                    <a:srgbClr val="FFFFFF"/>
                  </a:gs>
                  <a:gs pos="50000">
                    <a:srgbClr val="FFFF00"/>
                  </a:gs>
                </a:gsLst>
                <a:path path="circle">
                  <a:fillToRect l="50000" t="50000" r="50000" b="50000"/>
                </a:path>
                <a:tileRect/>
              </a:gradFill>
              <a:ln w="3175" cmpd="sng">
                <a:solidFill>
                  <a:schemeClr val="bg1">
                    <a:lumMod val="6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4" name="Oval 43"/>
              <p:cNvSpPr/>
              <p:nvPr/>
            </p:nvSpPr>
            <p:spPr>
              <a:xfrm flipH="1">
                <a:off x="1850185" y="2059723"/>
                <a:ext cx="152003" cy="384831"/>
              </a:xfrm>
              <a:prstGeom prst="ellipse">
                <a:avLst/>
              </a:prstGeom>
              <a:gradFill flip="none" rotWithShape="1">
                <a:gsLst>
                  <a:gs pos="0">
                    <a:schemeClr val="accent4"/>
                  </a:gs>
                  <a:gs pos="100000">
                    <a:schemeClr val="accent4"/>
                  </a:gs>
                  <a:gs pos="34000">
                    <a:schemeClr val="bg1"/>
                  </a:gs>
                </a:gsLst>
                <a:path path="circle">
                  <a:fillToRect l="50000" t="50000" r="50000" b="50000"/>
                </a:path>
                <a:tileRect/>
              </a:gra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37" name="Group 36"/>
            <p:cNvGrpSpPr/>
            <p:nvPr/>
          </p:nvGrpSpPr>
          <p:grpSpPr>
            <a:xfrm rot="5809178">
              <a:off x="2159655" y="2539626"/>
              <a:ext cx="967387" cy="982653"/>
              <a:chOff x="1784303" y="1768071"/>
              <a:chExt cx="1141796" cy="1051870"/>
            </a:xfrm>
          </p:grpSpPr>
          <p:sp>
            <p:nvSpPr>
              <p:cNvPr id="41" name="Oval 40"/>
              <p:cNvSpPr/>
              <p:nvPr/>
            </p:nvSpPr>
            <p:spPr>
              <a:xfrm>
                <a:off x="1784303" y="1768071"/>
                <a:ext cx="1141796" cy="1051870"/>
              </a:xfrm>
              <a:prstGeom prst="ellipse">
                <a:avLst/>
              </a:prstGeom>
              <a:gradFill flip="none" rotWithShape="1">
                <a:gsLst>
                  <a:gs pos="0">
                    <a:schemeClr val="bg1"/>
                  </a:gs>
                  <a:gs pos="100000">
                    <a:srgbClr val="FFFFFF"/>
                  </a:gs>
                  <a:gs pos="50000">
                    <a:srgbClr val="FFFF00"/>
                  </a:gs>
                </a:gsLst>
                <a:path path="circle">
                  <a:fillToRect l="50000" t="50000" r="50000" b="50000"/>
                </a:path>
                <a:tileRect/>
              </a:gradFill>
              <a:ln w="3175" cmpd="sng">
                <a:solidFill>
                  <a:schemeClr val="bg1">
                    <a:lumMod val="6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2" name="Oval 41"/>
              <p:cNvSpPr/>
              <p:nvPr/>
            </p:nvSpPr>
            <p:spPr>
              <a:xfrm flipH="1">
                <a:off x="1792339" y="2090713"/>
                <a:ext cx="152002" cy="384831"/>
              </a:xfrm>
              <a:prstGeom prst="ellipse">
                <a:avLst/>
              </a:prstGeom>
              <a:gradFill flip="none" rotWithShape="1">
                <a:gsLst>
                  <a:gs pos="0">
                    <a:schemeClr val="accent4"/>
                  </a:gs>
                  <a:gs pos="100000">
                    <a:schemeClr val="accent4"/>
                  </a:gs>
                  <a:gs pos="34000">
                    <a:schemeClr val="bg1"/>
                  </a:gs>
                </a:gsLst>
                <a:path path="circle">
                  <a:fillToRect l="50000" t="50000" r="50000" b="50000"/>
                </a:path>
                <a:tileRect/>
              </a:gra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38" name="Group 37"/>
            <p:cNvGrpSpPr/>
            <p:nvPr/>
          </p:nvGrpSpPr>
          <p:grpSpPr>
            <a:xfrm rot="18360380">
              <a:off x="1215712" y="2784380"/>
              <a:ext cx="1141797" cy="1051870"/>
              <a:chOff x="1728829" y="1698145"/>
              <a:chExt cx="1141797" cy="1051870"/>
            </a:xfrm>
          </p:grpSpPr>
          <p:sp>
            <p:nvSpPr>
              <p:cNvPr id="39" name="Oval 38"/>
              <p:cNvSpPr/>
              <p:nvPr/>
            </p:nvSpPr>
            <p:spPr>
              <a:xfrm>
                <a:off x="1728829" y="1698145"/>
                <a:ext cx="1141797" cy="1051870"/>
              </a:xfrm>
              <a:prstGeom prst="ellipse">
                <a:avLst/>
              </a:prstGeom>
              <a:gradFill flip="none" rotWithShape="1">
                <a:gsLst>
                  <a:gs pos="0">
                    <a:schemeClr val="bg1"/>
                  </a:gs>
                  <a:gs pos="100000">
                    <a:srgbClr val="FFFFFF"/>
                  </a:gs>
                  <a:gs pos="50000">
                    <a:srgbClr val="FFFF00"/>
                  </a:gs>
                </a:gsLst>
                <a:path path="circle">
                  <a:fillToRect l="50000" t="50000" r="50000" b="50000"/>
                </a:path>
                <a:tileRect/>
              </a:gradFill>
              <a:ln w="3175" cmpd="sng">
                <a:solidFill>
                  <a:schemeClr val="bg1">
                    <a:lumMod val="6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0" name="Oval 39"/>
              <p:cNvSpPr/>
              <p:nvPr/>
            </p:nvSpPr>
            <p:spPr>
              <a:xfrm flipH="1">
                <a:off x="1768940" y="1989801"/>
                <a:ext cx="152002" cy="384831"/>
              </a:xfrm>
              <a:prstGeom prst="ellipse">
                <a:avLst/>
              </a:prstGeom>
              <a:gradFill flip="none" rotWithShape="1">
                <a:gsLst>
                  <a:gs pos="0">
                    <a:schemeClr val="accent4"/>
                  </a:gs>
                  <a:gs pos="100000">
                    <a:schemeClr val="accent4"/>
                  </a:gs>
                  <a:gs pos="34000">
                    <a:schemeClr val="bg1"/>
                  </a:gs>
                </a:gsLst>
                <a:path path="circle">
                  <a:fillToRect l="50000" t="50000" r="50000" b="50000"/>
                </a:path>
                <a:tileRect/>
              </a:gra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grpSp>
        <p:nvGrpSpPr>
          <p:cNvPr id="49" name="Group 48"/>
          <p:cNvGrpSpPr/>
          <p:nvPr/>
        </p:nvGrpSpPr>
        <p:grpSpPr>
          <a:xfrm>
            <a:off x="3359066" y="3998652"/>
            <a:ext cx="1823760" cy="2082926"/>
            <a:chOff x="1160634" y="1543278"/>
            <a:chExt cx="2200396" cy="2733925"/>
          </a:xfrm>
        </p:grpSpPr>
        <p:grpSp>
          <p:nvGrpSpPr>
            <p:cNvPr id="50" name="Group 49"/>
            <p:cNvGrpSpPr/>
            <p:nvPr/>
          </p:nvGrpSpPr>
          <p:grpSpPr>
            <a:xfrm rot="10800000">
              <a:off x="2212296" y="1543278"/>
              <a:ext cx="1148734" cy="1051870"/>
              <a:chOff x="1686515" y="1654771"/>
              <a:chExt cx="1148734" cy="1051870"/>
            </a:xfrm>
          </p:grpSpPr>
          <p:sp>
            <p:nvSpPr>
              <p:cNvPr id="63" name="Oval 62"/>
              <p:cNvSpPr/>
              <p:nvPr/>
            </p:nvSpPr>
            <p:spPr>
              <a:xfrm>
                <a:off x="1693452" y="1654771"/>
                <a:ext cx="1141797" cy="1051870"/>
              </a:xfrm>
              <a:prstGeom prst="ellipse">
                <a:avLst/>
              </a:prstGeom>
              <a:gradFill flip="none" rotWithShape="1">
                <a:gsLst>
                  <a:gs pos="0">
                    <a:schemeClr val="bg1"/>
                  </a:gs>
                  <a:gs pos="100000">
                    <a:srgbClr val="FFFFFF"/>
                  </a:gs>
                  <a:gs pos="50000">
                    <a:srgbClr val="FFFF00"/>
                  </a:gs>
                </a:gsLst>
                <a:path path="circle">
                  <a:fillToRect l="50000" t="50000" r="50000" b="50000"/>
                </a:path>
                <a:tileRect/>
              </a:gradFill>
              <a:ln w="3175" cmpd="sng">
                <a:solidFill>
                  <a:schemeClr val="bg1">
                    <a:lumMod val="6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4" name="Oval 63"/>
              <p:cNvSpPr/>
              <p:nvPr/>
            </p:nvSpPr>
            <p:spPr>
              <a:xfrm flipH="1">
                <a:off x="1686515" y="1978181"/>
                <a:ext cx="152002" cy="384831"/>
              </a:xfrm>
              <a:prstGeom prst="ellipse">
                <a:avLst/>
              </a:prstGeom>
              <a:gradFill flip="none" rotWithShape="1">
                <a:gsLst>
                  <a:gs pos="0">
                    <a:schemeClr val="accent4"/>
                  </a:gs>
                  <a:gs pos="100000">
                    <a:schemeClr val="accent4"/>
                  </a:gs>
                  <a:gs pos="34000">
                    <a:schemeClr val="bg1"/>
                  </a:gs>
                </a:gsLst>
                <a:path path="circle">
                  <a:fillToRect l="50000" t="50000" r="50000" b="50000"/>
                </a:path>
                <a:tileRect/>
              </a:gra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51" name="Group 50"/>
            <p:cNvGrpSpPr/>
            <p:nvPr/>
          </p:nvGrpSpPr>
          <p:grpSpPr>
            <a:xfrm>
              <a:off x="1160634" y="1790684"/>
              <a:ext cx="1141797" cy="1051870"/>
              <a:chOff x="1783587" y="1654771"/>
              <a:chExt cx="1141797" cy="1051870"/>
            </a:xfrm>
          </p:grpSpPr>
          <p:sp>
            <p:nvSpPr>
              <p:cNvPr id="61" name="Oval 60"/>
              <p:cNvSpPr/>
              <p:nvPr/>
            </p:nvSpPr>
            <p:spPr>
              <a:xfrm>
                <a:off x="1783587" y="1654771"/>
                <a:ext cx="1141797" cy="1051870"/>
              </a:xfrm>
              <a:prstGeom prst="ellipse">
                <a:avLst/>
              </a:prstGeom>
              <a:gradFill flip="none" rotWithShape="1">
                <a:gsLst>
                  <a:gs pos="0">
                    <a:schemeClr val="bg1"/>
                  </a:gs>
                  <a:gs pos="100000">
                    <a:srgbClr val="FFFFFF"/>
                  </a:gs>
                  <a:gs pos="50000">
                    <a:srgbClr val="FFFF00"/>
                  </a:gs>
                </a:gsLst>
                <a:path path="circle">
                  <a:fillToRect l="50000" t="50000" r="50000" b="50000"/>
                </a:path>
                <a:tileRect/>
              </a:gradFill>
              <a:ln w="3175" cmpd="sng">
                <a:solidFill>
                  <a:schemeClr val="bg1">
                    <a:lumMod val="6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2" name="Oval 61"/>
              <p:cNvSpPr/>
              <p:nvPr/>
            </p:nvSpPr>
            <p:spPr>
              <a:xfrm flipH="1">
                <a:off x="1829827" y="1978181"/>
                <a:ext cx="152002" cy="384832"/>
              </a:xfrm>
              <a:prstGeom prst="ellipse">
                <a:avLst/>
              </a:prstGeom>
              <a:gradFill flip="none" rotWithShape="1">
                <a:gsLst>
                  <a:gs pos="0">
                    <a:schemeClr val="accent4"/>
                  </a:gs>
                  <a:gs pos="100000">
                    <a:schemeClr val="accent4"/>
                  </a:gs>
                  <a:gs pos="34000">
                    <a:schemeClr val="bg1"/>
                  </a:gs>
                </a:gsLst>
                <a:path path="circle">
                  <a:fillToRect l="50000" t="50000" r="50000" b="50000"/>
                </a:path>
                <a:tileRect/>
              </a:gra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52" name="Group 51"/>
            <p:cNvGrpSpPr/>
            <p:nvPr/>
          </p:nvGrpSpPr>
          <p:grpSpPr>
            <a:xfrm rot="14094221">
              <a:off x="2088879" y="3122854"/>
              <a:ext cx="1069967" cy="1238732"/>
              <a:chOff x="1821884" y="1720786"/>
              <a:chExt cx="1141796" cy="1051870"/>
            </a:xfrm>
          </p:grpSpPr>
          <p:sp>
            <p:nvSpPr>
              <p:cNvPr id="59" name="Oval 58"/>
              <p:cNvSpPr/>
              <p:nvPr/>
            </p:nvSpPr>
            <p:spPr>
              <a:xfrm>
                <a:off x="1821884" y="1720786"/>
                <a:ext cx="1141796" cy="1051870"/>
              </a:xfrm>
              <a:prstGeom prst="ellipse">
                <a:avLst/>
              </a:prstGeom>
              <a:gradFill flip="none" rotWithShape="1">
                <a:gsLst>
                  <a:gs pos="0">
                    <a:schemeClr val="bg1"/>
                  </a:gs>
                  <a:gs pos="100000">
                    <a:srgbClr val="FFFFFF"/>
                  </a:gs>
                  <a:gs pos="50000">
                    <a:srgbClr val="FFFF00"/>
                  </a:gs>
                </a:gsLst>
                <a:path path="circle">
                  <a:fillToRect l="50000" t="50000" r="50000" b="50000"/>
                </a:path>
                <a:tileRect/>
              </a:gradFill>
              <a:ln w="3175" cmpd="sng">
                <a:solidFill>
                  <a:schemeClr val="bg1">
                    <a:lumMod val="6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0" name="Oval 59"/>
              <p:cNvSpPr/>
              <p:nvPr/>
            </p:nvSpPr>
            <p:spPr>
              <a:xfrm flipH="1">
                <a:off x="1841587" y="2012118"/>
                <a:ext cx="152002" cy="384831"/>
              </a:xfrm>
              <a:prstGeom prst="ellipse">
                <a:avLst/>
              </a:prstGeom>
              <a:gradFill flip="none" rotWithShape="1">
                <a:gsLst>
                  <a:gs pos="0">
                    <a:schemeClr val="accent4"/>
                  </a:gs>
                  <a:gs pos="100000">
                    <a:schemeClr val="accent4"/>
                  </a:gs>
                  <a:gs pos="34000">
                    <a:schemeClr val="bg1"/>
                  </a:gs>
                </a:gsLst>
                <a:path path="circle">
                  <a:fillToRect l="50000" t="50000" r="50000" b="50000"/>
                </a:path>
                <a:tileRect/>
              </a:gra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58" name="Oval 57"/>
            <p:cNvSpPr/>
            <p:nvPr/>
          </p:nvSpPr>
          <p:spPr>
            <a:xfrm rot="5809178">
              <a:off x="2612562" y="2691829"/>
              <a:ext cx="60008" cy="170242"/>
            </a:xfrm>
            <a:prstGeom prst="ellipse">
              <a:avLst/>
            </a:prstGeom>
            <a:gradFill flip="none" rotWithShape="1">
              <a:gsLst>
                <a:gs pos="0">
                  <a:schemeClr val="accent4"/>
                </a:gs>
                <a:gs pos="100000">
                  <a:schemeClr val="accent4"/>
                </a:gs>
                <a:gs pos="34000">
                  <a:schemeClr val="bg1"/>
                </a:gs>
              </a:gsLst>
              <a:path path="circle">
                <a:fillToRect l="50000" t="50000" r="50000" b="50000"/>
              </a:path>
              <a:tileRect/>
            </a:gra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54" name="Group 53"/>
            <p:cNvGrpSpPr/>
            <p:nvPr/>
          </p:nvGrpSpPr>
          <p:grpSpPr>
            <a:xfrm rot="18360380">
              <a:off x="1154318" y="2790306"/>
              <a:ext cx="1148734" cy="1051870"/>
              <a:chOff x="1686515" y="1654771"/>
              <a:chExt cx="1148734" cy="1051870"/>
            </a:xfrm>
          </p:grpSpPr>
          <p:sp>
            <p:nvSpPr>
              <p:cNvPr id="55" name="Oval 54"/>
              <p:cNvSpPr/>
              <p:nvPr/>
            </p:nvSpPr>
            <p:spPr>
              <a:xfrm>
                <a:off x="1693452" y="1654771"/>
                <a:ext cx="1141797" cy="1051870"/>
              </a:xfrm>
              <a:prstGeom prst="ellipse">
                <a:avLst/>
              </a:prstGeom>
              <a:gradFill flip="none" rotWithShape="1">
                <a:gsLst>
                  <a:gs pos="0">
                    <a:schemeClr val="bg1"/>
                  </a:gs>
                  <a:gs pos="100000">
                    <a:srgbClr val="FFFFFF"/>
                  </a:gs>
                  <a:gs pos="50000">
                    <a:srgbClr val="FFFF00"/>
                  </a:gs>
                </a:gsLst>
                <a:path path="circle">
                  <a:fillToRect l="50000" t="50000" r="50000" b="50000"/>
                </a:path>
                <a:tileRect/>
              </a:gradFill>
              <a:ln w="3175" cmpd="sng">
                <a:solidFill>
                  <a:schemeClr val="bg1">
                    <a:lumMod val="6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6" name="Oval 55"/>
              <p:cNvSpPr/>
              <p:nvPr/>
            </p:nvSpPr>
            <p:spPr>
              <a:xfrm flipH="1">
                <a:off x="1686515" y="1978181"/>
                <a:ext cx="152002" cy="384831"/>
              </a:xfrm>
              <a:prstGeom prst="ellipse">
                <a:avLst/>
              </a:prstGeom>
              <a:gradFill flip="none" rotWithShape="1">
                <a:gsLst>
                  <a:gs pos="0">
                    <a:schemeClr val="accent4"/>
                  </a:gs>
                  <a:gs pos="100000">
                    <a:schemeClr val="accent4"/>
                  </a:gs>
                  <a:gs pos="34000">
                    <a:schemeClr val="bg1"/>
                  </a:gs>
                </a:gsLst>
                <a:path path="circle">
                  <a:fillToRect l="50000" t="50000" r="50000" b="50000"/>
                </a:path>
                <a:tileRect/>
              </a:gra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grpSp>
        <p:nvGrpSpPr>
          <p:cNvPr id="66" name="Group 65"/>
          <p:cNvGrpSpPr/>
          <p:nvPr/>
        </p:nvGrpSpPr>
        <p:grpSpPr>
          <a:xfrm>
            <a:off x="5662230" y="1212044"/>
            <a:ext cx="2513217" cy="2925570"/>
            <a:chOff x="1270042" y="1394636"/>
            <a:chExt cx="2129191" cy="2826630"/>
          </a:xfrm>
        </p:grpSpPr>
        <p:sp>
          <p:nvSpPr>
            <p:cNvPr id="67" name="Freeform 66"/>
            <p:cNvSpPr/>
            <p:nvPr/>
          </p:nvSpPr>
          <p:spPr>
            <a:xfrm>
              <a:off x="1456814" y="1394636"/>
              <a:ext cx="859755" cy="2826630"/>
            </a:xfrm>
            <a:custGeom>
              <a:avLst/>
              <a:gdLst>
                <a:gd name="connsiteX0" fmla="*/ 0 w 859755"/>
                <a:gd name="connsiteY0" fmla="*/ 2826630 h 2826630"/>
                <a:gd name="connsiteX1" fmla="*/ 610119 w 859755"/>
                <a:gd name="connsiteY1" fmla="*/ 2415710 h 2826630"/>
                <a:gd name="connsiteX2" fmla="*/ 859147 w 859755"/>
                <a:gd name="connsiteY2" fmla="*/ 1842913 h 2826630"/>
                <a:gd name="connsiteX3" fmla="*/ 684828 w 859755"/>
                <a:gd name="connsiteY3" fmla="*/ 1282568 h 2826630"/>
                <a:gd name="connsiteX4" fmla="*/ 834244 w 859755"/>
                <a:gd name="connsiteY4" fmla="*/ 772031 h 2826630"/>
                <a:gd name="connsiteX5" fmla="*/ 672376 w 859755"/>
                <a:gd name="connsiteY5" fmla="*/ 311303 h 2826630"/>
                <a:gd name="connsiteX6" fmla="*/ 186771 w 859755"/>
                <a:gd name="connsiteY6" fmla="*/ 0 h 28266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59755" h="2826630">
                  <a:moveTo>
                    <a:pt x="0" y="2826630"/>
                  </a:moveTo>
                  <a:cubicBezTo>
                    <a:pt x="233464" y="2703146"/>
                    <a:pt x="466928" y="2579663"/>
                    <a:pt x="610119" y="2415710"/>
                  </a:cubicBezTo>
                  <a:cubicBezTo>
                    <a:pt x="753310" y="2251757"/>
                    <a:pt x="846696" y="2031770"/>
                    <a:pt x="859147" y="1842913"/>
                  </a:cubicBezTo>
                  <a:cubicBezTo>
                    <a:pt x="871598" y="1654056"/>
                    <a:pt x="688978" y="1461048"/>
                    <a:pt x="684828" y="1282568"/>
                  </a:cubicBezTo>
                  <a:cubicBezTo>
                    <a:pt x="680678" y="1104088"/>
                    <a:pt x="836319" y="933908"/>
                    <a:pt x="834244" y="772031"/>
                  </a:cubicBezTo>
                  <a:cubicBezTo>
                    <a:pt x="832169" y="610153"/>
                    <a:pt x="780288" y="439975"/>
                    <a:pt x="672376" y="311303"/>
                  </a:cubicBezTo>
                  <a:cubicBezTo>
                    <a:pt x="564464" y="182631"/>
                    <a:pt x="186771" y="0"/>
                    <a:pt x="186771" y="0"/>
                  </a:cubicBezTo>
                </a:path>
              </a:pathLst>
            </a:custGeom>
            <a:ln w="76200" cmpd="sng">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68" name="Freeform 67"/>
            <p:cNvSpPr/>
            <p:nvPr/>
          </p:nvSpPr>
          <p:spPr>
            <a:xfrm>
              <a:off x="2228801" y="2437231"/>
              <a:ext cx="1170432" cy="501467"/>
            </a:xfrm>
            <a:custGeom>
              <a:avLst/>
              <a:gdLst>
                <a:gd name="connsiteX0" fmla="*/ 0 w 1170432"/>
                <a:gd name="connsiteY0" fmla="*/ 501467 h 501467"/>
                <a:gd name="connsiteX1" fmla="*/ 136965 w 1170432"/>
                <a:gd name="connsiteY1" fmla="*/ 115451 h 501467"/>
                <a:gd name="connsiteX2" fmla="*/ 547862 w 1170432"/>
                <a:gd name="connsiteY2" fmla="*/ 3382 h 501467"/>
                <a:gd name="connsiteX3" fmla="*/ 1021015 w 1170432"/>
                <a:gd name="connsiteY3" fmla="*/ 215068 h 501467"/>
                <a:gd name="connsiteX4" fmla="*/ 1170432 w 1170432"/>
                <a:gd name="connsiteY4" fmla="*/ 352041 h 5014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70432" h="501467">
                  <a:moveTo>
                    <a:pt x="0" y="501467"/>
                  </a:moveTo>
                  <a:cubicBezTo>
                    <a:pt x="22827" y="349966"/>
                    <a:pt x="45655" y="198465"/>
                    <a:pt x="136965" y="115451"/>
                  </a:cubicBezTo>
                  <a:cubicBezTo>
                    <a:pt x="228275" y="32437"/>
                    <a:pt x="400520" y="-13221"/>
                    <a:pt x="547862" y="3382"/>
                  </a:cubicBezTo>
                  <a:cubicBezTo>
                    <a:pt x="695204" y="19985"/>
                    <a:pt x="917253" y="156958"/>
                    <a:pt x="1021015" y="215068"/>
                  </a:cubicBezTo>
                  <a:cubicBezTo>
                    <a:pt x="1124777" y="273178"/>
                    <a:pt x="1143454" y="327137"/>
                    <a:pt x="1170432" y="352041"/>
                  </a:cubicBezTo>
                </a:path>
              </a:pathLst>
            </a:custGeom>
            <a:ln w="76200" cmpd="sng">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69" name="Freeform 68"/>
            <p:cNvSpPr/>
            <p:nvPr/>
          </p:nvSpPr>
          <p:spPr>
            <a:xfrm>
              <a:off x="1270042" y="2726599"/>
              <a:ext cx="1033467" cy="386429"/>
            </a:xfrm>
            <a:custGeom>
              <a:avLst/>
              <a:gdLst>
                <a:gd name="connsiteX0" fmla="*/ 1033467 w 1033467"/>
                <a:gd name="connsiteY0" fmla="*/ 386429 h 386429"/>
                <a:gd name="connsiteX1" fmla="*/ 834244 w 1033467"/>
                <a:gd name="connsiteY1" fmla="*/ 87578 h 386429"/>
                <a:gd name="connsiteX2" fmla="*/ 348639 w 1033467"/>
                <a:gd name="connsiteY2" fmla="*/ 413 h 386429"/>
                <a:gd name="connsiteX3" fmla="*/ 0 w 1033467"/>
                <a:gd name="connsiteY3" fmla="*/ 112482 h 386429"/>
              </a:gdLst>
              <a:ahLst/>
              <a:cxnLst>
                <a:cxn ang="0">
                  <a:pos x="connsiteX0" y="connsiteY0"/>
                </a:cxn>
                <a:cxn ang="0">
                  <a:pos x="connsiteX1" y="connsiteY1"/>
                </a:cxn>
                <a:cxn ang="0">
                  <a:pos x="connsiteX2" y="connsiteY2"/>
                </a:cxn>
                <a:cxn ang="0">
                  <a:pos x="connsiteX3" y="connsiteY3"/>
                </a:cxn>
              </a:cxnLst>
              <a:rect l="l" t="t" r="r" b="b"/>
              <a:pathLst>
                <a:path w="1033467" h="386429">
                  <a:moveTo>
                    <a:pt x="1033467" y="386429"/>
                  </a:moveTo>
                  <a:cubicBezTo>
                    <a:pt x="990924" y="269171"/>
                    <a:pt x="948382" y="151914"/>
                    <a:pt x="834244" y="87578"/>
                  </a:cubicBezTo>
                  <a:cubicBezTo>
                    <a:pt x="720106" y="23242"/>
                    <a:pt x="487680" y="-3738"/>
                    <a:pt x="348639" y="413"/>
                  </a:cubicBezTo>
                  <a:cubicBezTo>
                    <a:pt x="209598" y="4564"/>
                    <a:pt x="0" y="112482"/>
                    <a:pt x="0" y="112482"/>
                  </a:cubicBezTo>
                </a:path>
              </a:pathLst>
            </a:custGeom>
            <a:ln w="76200" cmpd="sng">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sp>
        <p:nvSpPr>
          <p:cNvPr id="72" name="Freeform 71"/>
          <p:cNvSpPr/>
          <p:nvPr/>
        </p:nvSpPr>
        <p:spPr>
          <a:xfrm>
            <a:off x="3634020" y="4063842"/>
            <a:ext cx="610140" cy="1995343"/>
          </a:xfrm>
          <a:custGeom>
            <a:avLst/>
            <a:gdLst>
              <a:gd name="connsiteX0" fmla="*/ 0 w 859755"/>
              <a:gd name="connsiteY0" fmla="*/ 2826630 h 2826630"/>
              <a:gd name="connsiteX1" fmla="*/ 610119 w 859755"/>
              <a:gd name="connsiteY1" fmla="*/ 2415710 h 2826630"/>
              <a:gd name="connsiteX2" fmla="*/ 859147 w 859755"/>
              <a:gd name="connsiteY2" fmla="*/ 1842913 h 2826630"/>
              <a:gd name="connsiteX3" fmla="*/ 684828 w 859755"/>
              <a:gd name="connsiteY3" fmla="*/ 1282568 h 2826630"/>
              <a:gd name="connsiteX4" fmla="*/ 834244 w 859755"/>
              <a:gd name="connsiteY4" fmla="*/ 772031 h 2826630"/>
              <a:gd name="connsiteX5" fmla="*/ 672376 w 859755"/>
              <a:gd name="connsiteY5" fmla="*/ 311303 h 2826630"/>
              <a:gd name="connsiteX6" fmla="*/ 186771 w 859755"/>
              <a:gd name="connsiteY6" fmla="*/ 0 h 28266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59755" h="2826630">
                <a:moveTo>
                  <a:pt x="0" y="2826630"/>
                </a:moveTo>
                <a:cubicBezTo>
                  <a:pt x="233464" y="2703146"/>
                  <a:pt x="466928" y="2579663"/>
                  <a:pt x="610119" y="2415710"/>
                </a:cubicBezTo>
                <a:cubicBezTo>
                  <a:pt x="753310" y="2251757"/>
                  <a:pt x="846696" y="2031770"/>
                  <a:pt x="859147" y="1842913"/>
                </a:cubicBezTo>
                <a:cubicBezTo>
                  <a:pt x="871598" y="1654056"/>
                  <a:pt x="688978" y="1461048"/>
                  <a:pt x="684828" y="1282568"/>
                </a:cubicBezTo>
                <a:cubicBezTo>
                  <a:pt x="680678" y="1104088"/>
                  <a:pt x="836319" y="933908"/>
                  <a:pt x="834244" y="772031"/>
                </a:cubicBezTo>
                <a:cubicBezTo>
                  <a:pt x="832169" y="610153"/>
                  <a:pt x="780288" y="439975"/>
                  <a:pt x="672376" y="311303"/>
                </a:cubicBezTo>
                <a:cubicBezTo>
                  <a:pt x="564464" y="182631"/>
                  <a:pt x="186771" y="0"/>
                  <a:pt x="186771" y="0"/>
                </a:cubicBezTo>
              </a:path>
            </a:pathLst>
          </a:custGeom>
          <a:ln w="76200" cmpd="sng">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cxnSp>
        <p:nvCxnSpPr>
          <p:cNvPr id="77" name="Straight Arrow Connector 76"/>
          <p:cNvCxnSpPr/>
          <p:nvPr/>
        </p:nvCxnSpPr>
        <p:spPr>
          <a:xfrm>
            <a:off x="3359066" y="2328847"/>
            <a:ext cx="1867136" cy="0"/>
          </a:xfrm>
          <a:prstGeom prst="straightConnector1">
            <a:avLst/>
          </a:prstGeom>
          <a:ln w="57150" cmpd="sng">
            <a:solidFill>
              <a:srgbClr val="000000"/>
            </a:solidFill>
            <a:headEnd type="none"/>
            <a:tailEnd type="triangle"/>
          </a:ln>
          <a:effectLst/>
        </p:spPr>
        <p:style>
          <a:lnRef idx="2">
            <a:schemeClr val="accent1"/>
          </a:lnRef>
          <a:fillRef idx="0">
            <a:schemeClr val="accent1"/>
          </a:fillRef>
          <a:effectRef idx="1">
            <a:schemeClr val="accent1"/>
          </a:effectRef>
          <a:fontRef idx="minor">
            <a:schemeClr val="tx1"/>
          </a:fontRef>
        </p:style>
      </p:cxnSp>
      <p:cxnSp>
        <p:nvCxnSpPr>
          <p:cNvPr id="79" name="Straight Arrow Connector 78"/>
          <p:cNvCxnSpPr/>
          <p:nvPr/>
        </p:nvCxnSpPr>
        <p:spPr>
          <a:xfrm>
            <a:off x="2974718" y="3351048"/>
            <a:ext cx="422673" cy="647604"/>
          </a:xfrm>
          <a:prstGeom prst="straightConnector1">
            <a:avLst/>
          </a:prstGeom>
          <a:ln w="57150" cmpd="sng">
            <a:solidFill>
              <a:srgbClr val="000000"/>
            </a:solidFill>
            <a:headEnd type="none"/>
            <a:tailEnd type="triangle"/>
          </a:ln>
          <a:effectLst/>
        </p:spPr>
        <p:style>
          <a:lnRef idx="2">
            <a:schemeClr val="accent1"/>
          </a:lnRef>
          <a:fillRef idx="0">
            <a:schemeClr val="accent1"/>
          </a:fillRef>
          <a:effectRef idx="1">
            <a:schemeClr val="accent1"/>
          </a:effectRef>
          <a:fontRef idx="minor">
            <a:schemeClr val="tx1"/>
          </a:fontRef>
        </p:style>
      </p:cxnSp>
      <p:sp>
        <p:nvSpPr>
          <p:cNvPr id="81" name="TextBox 80"/>
          <p:cNvSpPr txBox="1"/>
          <p:nvPr/>
        </p:nvSpPr>
        <p:spPr>
          <a:xfrm>
            <a:off x="5921836" y="4230487"/>
            <a:ext cx="2121487" cy="646331"/>
          </a:xfrm>
          <a:prstGeom prst="rect">
            <a:avLst/>
          </a:prstGeom>
          <a:noFill/>
        </p:spPr>
        <p:txBody>
          <a:bodyPr wrap="square" rtlCol="0">
            <a:spAutoFit/>
          </a:bodyPr>
          <a:lstStyle/>
          <a:p>
            <a:pPr algn="ctr"/>
            <a:r>
              <a:rPr lang="en-US" b="1" dirty="0" smtClean="0">
                <a:latin typeface="Calibri"/>
                <a:cs typeface="Calibri"/>
              </a:rPr>
              <a:t>“Healthy” Adipose</a:t>
            </a:r>
          </a:p>
          <a:p>
            <a:pPr algn="ctr"/>
            <a:r>
              <a:rPr lang="en-US" b="1" dirty="0">
                <a:latin typeface="Calibri"/>
                <a:cs typeface="Calibri"/>
              </a:rPr>
              <a:t>A</a:t>
            </a:r>
            <a:r>
              <a:rPr lang="en-US" b="1" dirty="0" smtClean="0">
                <a:latin typeface="Calibri"/>
                <a:cs typeface="Calibri"/>
              </a:rPr>
              <a:t>fter Weight Gain</a:t>
            </a:r>
            <a:endParaRPr lang="en-US" b="1" dirty="0">
              <a:latin typeface="Calibri"/>
              <a:cs typeface="Calibri"/>
            </a:endParaRPr>
          </a:p>
        </p:txBody>
      </p:sp>
      <p:sp>
        <p:nvSpPr>
          <p:cNvPr id="82" name="TextBox 81"/>
          <p:cNvSpPr txBox="1"/>
          <p:nvPr/>
        </p:nvSpPr>
        <p:spPr>
          <a:xfrm>
            <a:off x="1879620" y="4878207"/>
            <a:ext cx="1479446" cy="923330"/>
          </a:xfrm>
          <a:prstGeom prst="rect">
            <a:avLst/>
          </a:prstGeom>
          <a:noFill/>
        </p:spPr>
        <p:txBody>
          <a:bodyPr wrap="square" rtlCol="0">
            <a:spAutoFit/>
          </a:bodyPr>
          <a:lstStyle/>
          <a:p>
            <a:pPr algn="ctr"/>
            <a:r>
              <a:rPr lang="en-US" b="1" dirty="0" smtClean="0">
                <a:latin typeface="Calibri"/>
                <a:cs typeface="Calibri"/>
              </a:rPr>
              <a:t>“Unhealthy” Adipose After Weight Gain</a:t>
            </a:r>
            <a:endParaRPr lang="en-US" b="1" dirty="0">
              <a:latin typeface="Calibri"/>
              <a:cs typeface="Calibri"/>
            </a:endParaRPr>
          </a:p>
        </p:txBody>
      </p:sp>
      <p:sp>
        <p:nvSpPr>
          <p:cNvPr id="80" name="Oval 79"/>
          <p:cNvSpPr/>
          <p:nvPr/>
        </p:nvSpPr>
        <p:spPr>
          <a:xfrm>
            <a:off x="4663542" y="4806215"/>
            <a:ext cx="118941" cy="118941"/>
          </a:xfrm>
          <a:prstGeom prst="ellipse">
            <a:avLst/>
          </a:prstGeom>
          <a:solidFill>
            <a:srgbClr val="3366FF"/>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4" name="Oval 83"/>
          <p:cNvSpPr/>
          <p:nvPr/>
        </p:nvSpPr>
        <p:spPr>
          <a:xfrm>
            <a:off x="4711648" y="4969747"/>
            <a:ext cx="118941" cy="118941"/>
          </a:xfrm>
          <a:prstGeom prst="ellipse">
            <a:avLst/>
          </a:prstGeom>
          <a:solidFill>
            <a:srgbClr val="3366FF"/>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5" name="Oval 84"/>
          <p:cNvSpPr/>
          <p:nvPr/>
        </p:nvSpPr>
        <p:spPr>
          <a:xfrm>
            <a:off x="4652177" y="5088688"/>
            <a:ext cx="118941" cy="118941"/>
          </a:xfrm>
          <a:prstGeom prst="ellipse">
            <a:avLst/>
          </a:prstGeom>
          <a:solidFill>
            <a:srgbClr val="3366FF"/>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6" name="Oval 85"/>
          <p:cNvSpPr/>
          <p:nvPr/>
        </p:nvSpPr>
        <p:spPr>
          <a:xfrm>
            <a:off x="4328597" y="4739180"/>
            <a:ext cx="118941" cy="118941"/>
          </a:xfrm>
          <a:prstGeom prst="ellipse">
            <a:avLst/>
          </a:prstGeom>
          <a:solidFill>
            <a:srgbClr val="3366FF"/>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7" name="Oval 86"/>
          <p:cNvSpPr/>
          <p:nvPr/>
        </p:nvSpPr>
        <p:spPr>
          <a:xfrm>
            <a:off x="4230717" y="4875869"/>
            <a:ext cx="118941" cy="118941"/>
          </a:xfrm>
          <a:prstGeom prst="ellipse">
            <a:avLst/>
          </a:prstGeom>
          <a:solidFill>
            <a:srgbClr val="3366FF"/>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8" name="Oval 87"/>
          <p:cNvSpPr/>
          <p:nvPr/>
        </p:nvSpPr>
        <p:spPr>
          <a:xfrm>
            <a:off x="4245954" y="5094531"/>
            <a:ext cx="118941" cy="118941"/>
          </a:xfrm>
          <a:prstGeom prst="ellipse">
            <a:avLst/>
          </a:prstGeom>
          <a:solidFill>
            <a:srgbClr val="3366FF"/>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9" name="Oval 88"/>
          <p:cNvSpPr/>
          <p:nvPr/>
        </p:nvSpPr>
        <p:spPr>
          <a:xfrm>
            <a:off x="4447538" y="4726742"/>
            <a:ext cx="118941" cy="118941"/>
          </a:xfrm>
          <a:prstGeom prst="ellipse">
            <a:avLst/>
          </a:prstGeom>
          <a:solidFill>
            <a:srgbClr val="3366FF"/>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0" name="Oval 89"/>
          <p:cNvSpPr/>
          <p:nvPr/>
        </p:nvSpPr>
        <p:spPr>
          <a:xfrm>
            <a:off x="4359078" y="5154001"/>
            <a:ext cx="118941" cy="118941"/>
          </a:xfrm>
          <a:prstGeom prst="ellipse">
            <a:avLst/>
          </a:prstGeom>
          <a:solidFill>
            <a:srgbClr val="3366FF"/>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1" name="Oval 90"/>
          <p:cNvSpPr/>
          <p:nvPr/>
        </p:nvSpPr>
        <p:spPr>
          <a:xfrm>
            <a:off x="4514973" y="5137106"/>
            <a:ext cx="118941" cy="118941"/>
          </a:xfrm>
          <a:prstGeom prst="ellipse">
            <a:avLst/>
          </a:prstGeom>
          <a:solidFill>
            <a:srgbClr val="3366FF"/>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49649983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3"/>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66"/>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81"/>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77"/>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65"/>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49"/>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72"/>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82"/>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79"/>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5" grpId="0" animBg="1"/>
      <p:bldP spid="72" grpId="0" animBg="1"/>
      <p:bldP spid="81" grpId="0"/>
      <p:bldP spid="82"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ctangle 1"/>
          <p:cNvSpPr txBox="1">
            <a:spLocks noChangeArrowheads="1"/>
          </p:cNvSpPr>
          <p:nvPr/>
        </p:nvSpPr>
        <p:spPr>
          <a:xfrm>
            <a:off x="472320" y="374950"/>
            <a:ext cx="8229600" cy="801264"/>
          </a:xfrm>
          <a:prstGeom prst="rect">
            <a:avLst/>
          </a:prstGeom>
          <a:ln/>
          <a:extLst>
            <a:ext uri="{91240B29-F687-4f45-9708-019B960494DF}">
              <a14:hiddenLine xmlns:a14="http://schemas.microsoft.com/office/drawing/2010/main" w="9525">
                <a:solidFill>
                  <a:schemeClr val="tx1"/>
                </a:solidFill>
                <a:miter lim="800000"/>
                <a:headEnd/>
                <a:tailEnd/>
              </a14:hiddenLine>
            </a:ext>
          </a:extLst>
        </p:spPr>
        <p:txBody>
          <a:bodyPr/>
          <a:lstStyle>
            <a:lvl1pPr algn="ctr" defTabSz="457200" rtl="0" eaLnBrk="1" fontAlgn="base" hangingPunct="1">
              <a:spcBef>
                <a:spcPct val="0"/>
              </a:spcBef>
              <a:spcAft>
                <a:spcPct val="0"/>
              </a:spcAft>
              <a:defRPr sz="3600" b="1" kern="1200">
                <a:solidFill>
                  <a:schemeClr val="tx1"/>
                </a:solidFill>
                <a:latin typeface="Gill Sans"/>
                <a:ea typeface="ＭＳ Ｐゴシック" pitchFamily="-110" charset="-128"/>
                <a:cs typeface="Gill Sans"/>
              </a:defRPr>
            </a:lvl1pPr>
            <a:lvl2pPr algn="ctr" defTabSz="457200" rtl="0" eaLnBrk="1" fontAlgn="base" hangingPunct="1">
              <a:spcBef>
                <a:spcPct val="0"/>
              </a:spcBef>
              <a:spcAft>
                <a:spcPct val="0"/>
              </a:spcAft>
              <a:defRPr sz="3600" b="1">
                <a:solidFill>
                  <a:schemeClr val="tx1"/>
                </a:solidFill>
                <a:latin typeface="Gill Sans" charset="0"/>
                <a:ea typeface="ＭＳ Ｐゴシック" pitchFamily="-110" charset="-128"/>
                <a:cs typeface="ＭＳ Ｐゴシック" pitchFamily="-110" charset="-128"/>
              </a:defRPr>
            </a:lvl2pPr>
            <a:lvl3pPr algn="ctr" defTabSz="457200" rtl="0" eaLnBrk="1" fontAlgn="base" hangingPunct="1">
              <a:spcBef>
                <a:spcPct val="0"/>
              </a:spcBef>
              <a:spcAft>
                <a:spcPct val="0"/>
              </a:spcAft>
              <a:defRPr sz="3600" b="1">
                <a:solidFill>
                  <a:schemeClr val="tx1"/>
                </a:solidFill>
                <a:latin typeface="Gill Sans" charset="0"/>
                <a:ea typeface="ＭＳ Ｐゴシック" pitchFamily="-110" charset="-128"/>
                <a:cs typeface="ＭＳ Ｐゴシック" pitchFamily="-110" charset="-128"/>
              </a:defRPr>
            </a:lvl3pPr>
            <a:lvl4pPr algn="ctr" defTabSz="457200" rtl="0" eaLnBrk="1" fontAlgn="base" hangingPunct="1">
              <a:spcBef>
                <a:spcPct val="0"/>
              </a:spcBef>
              <a:spcAft>
                <a:spcPct val="0"/>
              </a:spcAft>
              <a:defRPr sz="3600" b="1">
                <a:solidFill>
                  <a:schemeClr val="tx1"/>
                </a:solidFill>
                <a:latin typeface="Gill Sans" charset="0"/>
                <a:ea typeface="ＭＳ Ｐゴシック" pitchFamily="-110" charset="-128"/>
                <a:cs typeface="ＭＳ Ｐゴシック" pitchFamily="-110" charset="-128"/>
              </a:defRPr>
            </a:lvl4pPr>
            <a:lvl5pPr algn="ctr" defTabSz="457200" rtl="0" eaLnBrk="1" fontAlgn="base" hangingPunct="1">
              <a:spcBef>
                <a:spcPct val="0"/>
              </a:spcBef>
              <a:spcAft>
                <a:spcPct val="0"/>
              </a:spcAft>
              <a:defRPr sz="3600" b="1">
                <a:solidFill>
                  <a:schemeClr val="tx1"/>
                </a:solidFill>
                <a:latin typeface="Gill Sans" charset="0"/>
                <a:ea typeface="ＭＳ Ｐゴシック" pitchFamily="-110" charset="-128"/>
                <a:cs typeface="ＭＳ Ｐゴシック" pitchFamily="-110" charset="-128"/>
              </a:defRPr>
            </a:lvl5pPr>
            <a:lvl6pPr marL="457200" algn="ctr" defTabSz="457200" rtl="0" eaLnBrk="1" fontAlgn="base" hangingPunct="1">
              <a:spcBef>
                <a:spcPct val="0"/>
              </a:spcBef>
              <a:spcAft>
                <a:spcPct val="0"/>
              </a:spcAft>
              <a:defRPr sz="4400">
                <a:solidFill>
                  <a:schemeClr val="tx1"/>
                </a:solidFill>
                <a:latin typeface="Calibri" pitchFamily="-110" charset="0"/>
                <a:ea typeface="ＭＳ Ｐゴシック" pitchFamily="-110" charset="-128"/>
                <a:cs typeface="ＭＳ Ｐゴシック" pitchFamily="-110" charset="-128"/>
              </a:defRPr>
            </a:lvl6pPr>
            <a:lvl7pPr marL="914400" algn="ctr" defTabSz="457200" rtl="0" eaLnBrk="1" fontAlgn="base" hangingPunct="1">
              <a:spcBef>
                <a:spcPct val="0"/>
              </a:spcBef>
              <a:spcAft>
                <a:spcPct val="0"/>
              </a:spcAft>
              <a:defRPr sz="4400">
                <a:solidFill>
                  <a:schemeClr val="tx1"/>
                </a:solidFill>
                <a:latin typeface="Calibri" pitchFamily="-110" charset="0"/>
                <a:ea typeface="ＭＳ Ｐゴシック" pitchFamily="-110" charset="-128"/>
                <a:cs typeface="ＭＳ Ｐゴシック" pitchFamily="-110" charset="-128"/>
              </a:defRPr>
            </a:lvl7pPr>
            <a:lvl8pPr marL="1371600" algn="ctr" defTabSz="457200" rtl="0" eaLnBrk="1" fontAlgn="base" hangingPunct="1">
              <a:spcBef>
                <a:spcPct val="0"/>
              </a:spcBef>
              <a:spcAft>
                <a:spcPct val="0"/>
              </a:spcAft>
              <a:defRPr sz="4400">
                <a:solidFill>
                  <a:schemeClr val="tx1"/>
                </a:solidFill>
                <a:latin typeface="Calibri" pitchFamily="-110" charset="0"/>
                <a:ea typeface="ＭＳ Ｐゴシック" pitchFamily="-110" charset="-128"/>
                <a:cs typeface="ＭＳ Ｐゴシック" pitchFamily="-110" charset="-128"/>
              </a:defRPr>
            </a:lvl8pPr>
            <a:lvl9pPr marL="1828800" algn="ctr" defTabSz="457200" rtl="0" eaLnBrk="1" fontAlgn="base" hangingPunct="1">
              <a:spcBef>
                <a:spcPct val="0"/>
              </a:spcBef>
              <a:spcAft>
                <a:spcPct val="0"/>
              </a:spcAft>
              <a:defRPr sz="4400">
                <a:solidFill>
                  <a:schemeClr val="tx1"/>
                </a:solidFill>
                <a:latin typeface="Calibri" pitchFamily="-110" charset="0"/>
                <a:ea typeface="ＭＳ Ｐゴシック" pitchFamily="-110" charset="-128"/>
                <a:cs typeface="ＭＳ Ｐゴシック" pitchFamily="-110" charset="-128"/>
              </a:defRPr>
            </a:lvl9pPr>
          </a:lstStyle>
          <a:p>
            <a:r>
              <a:rPr lang="en-US" dirty="0" smtClean="0"/>
              <a:t>Wrap Up</a:t>
            </a:r>
            <a:endParaRPr lang="en-US" dirty="0"/>
          </a:p>
        </p:txBody>
      </p:sp>
      <p:sp>
        <p:nvSpPr>
          <p:cNvPr id="4" name="TextBox 3"/>
          <p:cNvSpPr txBox="1"/>
          <p:nvPr/>
        </p:nvSpPr>
        <p:spPr>
          <a:xfrm>
            <a:off x="597667" y="2503714"/>
            <a:ext cx="7707419" cy="1569660"/>
          </a:xfrm>
          <a:prstGeom prst="rect">
            <a:avLst/>
          </a:prstGeom>
          <a:noFill/>
        </p:spPr>
        <p:txBody>
          <a:bodyPr wrap="square" rtlCol="0">
            <a:spAutoFit/>
          </a:bodyPr>
          <a:lstStyle/>
          <a:p>
            <a:pPr algn="ctr"/>
            <a:r>
              <a:rPr lang="en-US" sz="3200" dirty="0" smtClean="0">
                <a:latin typeface="Calibri"/>
                <a:cs typeface="Calibri"/>
              </a:rPr>
              <a:t>How can diet and exercise help to prevent or reduce the risk of type 2 diabetes and atherosclerosis?  </a:t>
            </a:r>
            <a:endParaRPr lang="en-US" sz="3200" dirty="0">
              <a:latin typeface="Calibri"/>
              <a:cs typeface="Calibri"/>
            </a:endParaRPr>
          </a:p>
        </p:txBody>
      </p:sp>
    </p:spTree>
    <p:extLst>
      <p:ext uri="{BB962C8B-B14F-4D97-AF65-F5344CB8AC3E}">
        <p14:creationId xmlns:p14="http://schemas.microsoft.com/office/powerpoint/2010/main" val="514993629"/>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Rectangle 1"/>
          <p:cNvSpPr>
            <a:spLocks noGrp="1" noChangeArrowheads="1"/>
          </p:cNvSpPr>
          <p:nvPr>
            <p:ph type="title"/>
          </p:nvPr>
        </p:nvSpPr>
        <p:spPr>
          <a:ln/>
          <a:extLst>
            <a:ext uri="{91240B29-F687-4f45-9708-019B960494DF}">
              <a14:hiddenLine xmlns:a14="http://schemas.microsoft.com/office/drawing/2010/main" w="9525">
                <a:solidFill>
                  <a:schemeClr val="tx1"/>
                </a:solidFill>
                <a:miter lim="800000"/>
                <a:headEnd/>
                <a:tailEnd/>
              </a14:hiddenLine>
            </a:ext>
          </a:extLst>
        </p:spPr>
        <p:txBody>
          <a:bodyPr/>
          <a:lstStyle/>
          <a:p>
            <a:r>
              <a:rPr lang="en-US" dirty="0"/>
              <a:t>Homework</a:t>
            </a:r>
          </a:p>
        </p:txBody>
      </p:sp>
      <p:sp>
        <p:nvSpPr>
          <p:cNvPr id="2" name="TextBox 1"/>
          <p:cNvSpPr txBox="1"/>
          <p:nvPr/>
        </p:nvSpPr>
        <p:spPr>
          <a:xfrm>
            <a:off x="1455141" y="2426624"/>
            <a:ext cx="6351890" cy="1354217"/>
          </a:xfrm>
          <a:prstGeom prst="rect">
            <a:avLst/>
          </a:prstGeom>
          <a:noFill/>
        </p:spPr>
        <p:txBody>
          <a:bodyPr wrap="square" rtlCol="0">
            <a:spAutoFit/>
          </a:bodyPr>
          <a:lstStyle/>
          <a:p>
            <a:pPr algn="ctr"/>
            <a:r>
              <a:rPr lang="en-US" sz="3200" dirty="0" smtClean="0">
                <a:latin typeface="+mn-lt"/>
              </a:rPr>
              <a:t>Review and correct your answers on the Lesson 3.6 Worksheet</a:t>
            </a:r>
            <a:endParaRPr lang="en-US" dirty="0"/>
          </a:p>
          <a:p>
            <a:endParaRPr lang="en-US" dirty="0"/>
          </a:p>
        </p:txBody>
      </p:sp>
    </p:spTree>
    <p:extLst>
      <p:ext uri="{BB962C8B-B14F-4D97-AF65-F5344CB8AC3E}">
        <p14:creationId xmlns:p14="http://schemas.microsoft.com/office/powerpoint/2010/main" val="380797837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3" name="Rectangle 1"/>
          <p:cNvSpPr>
            <a:spLocks noGrp="1" noChangeArrowheads="1"/>
          </p:cNvSpPr>
          <p:nvPr>
            <p:ph type="title"/>
          </p:nvPr>
        </p:nvSpPr>
        <p:spPr>
          <a:ln/>
          <a:extLst>
            <a:ext uri="{91240B29-F687-4f45-9708-019B960494DF}">
              <a14:hiddenLine xmlns:a14="http://schemas.microsoft.com/office/drawing/2010/main" w="9525">
                <a:solidFill>
                  <a:schemeClr val="tx1"/>
                </a:solidFill>
                <a:miter lim="800000"/>
                <a:headEnd/>
                <a:tailEnd/>
              </a14:hiddenLine>
            </a:ext>
          </a:extLst>
        </p:spPr>
        <p:txBody>
          <a:bodyPr/>
          <a:lstStyle/>
          <a:p>
            <a:r>
              <a:rPr lang="en-US" dirty="0"/>
              <a:t>Do Now</a:t>
            </a:r>
          </a:p>
        </p:txBody>
      </p:sp>
      <p:sp>
        <p:nvSpPr>
          <p:cNvPr id="3074" name="Rectangle 2"/>
          <p:cNvSpPr>
            <a:spLocks noGrp="1" noChangeArrowheads="1"/>
          </p:cNvSpPr>
          <p:nvPr>
            <p:ph idx="1"/>
          </p:nvPr>
        </p:nvSpPr>
        <p:spPr>
          <a:xfrm>
            <a:off x="457200" y="2646551"/>
            <a:ext cx="8229600" cy="1867277"/>
          </a:xfrm>
          <a:ln/>
          <a:extLst>
            <a:ext uri="{91240B29-F687-4f45-9708-019B960494DF}">
              <a14:hiddenLine xmlns:a14="http://schemas.microsoft.com/office/drawing/2010/main" w="9525">
                <a:solidFill>
                  <a:schemeClr val="tx1"/>
                </a:solidFill>
                <a:miter lim="800000"/>
                <a:headEnd/>
                <a:tailEnd/>
              </a14:hiddenLine>
            </a:ext>
          </a:extLst>
        </p:spPr>
        <p:txBody>
          <a:bodyPr/>
          <a:lstStyle/>
          <a:p>
            <a:pPr marL="0" indent="0" algn="ctr">
              <a:buNone/>
            </a:pPr>
            <a:r>
              <a:rPr lang="en-US" dirty="0">
                <a:latin typeface="+mj-lt"/>
                <a:cs typeface="Times New Roman"/>
              </a:rPr>
              <a:t>What </a:t>
            </a:r>
            <a:r>
              <a:rPr lang="en-US" dirty="0" smtClean="0">
                <a:latin typeface="+mj-lt"/>
                <a:cs typeface="Times New Roman"/>
              </a:rPr>
              <a:t>diseases </a:t>
            </a:r>
            <a:r>
              <a:rPr lang="en-US" dirty="0">
                <a:latin typeface="+mj-lt"/>
                <a:cs typeface="Times New Roman"/>
              </a:rPr>
              <a:t>do you </a:t>
            </a:r>
            <a:r>
              <a:rPr lang="en-US" dirty="0" smtClean="0">
                <a:latin typeface="+mj-lt"/>
                <a:cs typeface="Times New Roman"/>
              </a:rPr>
              <a:t>know to be associated with obesity? </a:t>
            </a:r>
          </a:p>
          <a:p>
            <a:pPr marL="0" indent="0">
              <a:buNone/>
            </a:pPr>
            <a:endParaRPr lang="en-US" dirty="0">
              <a:latin typeface="+mj-lt"/>
              <a:cs typeface="Times New Roman"/>
            </a:endParaRPr>
          </a:p>
        </p:txBody>
      </p:sp>
    </p:spTree>
    <p:extLst>
      <p:ext uri="{BB962C8B-B14F-4D97-AF65-F5344CB8AC3E}">
        <p14:creationId xmlns:p14="http://schemas.microsoft.com/office/powerpoint/2010/main" val="73091464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
          <p:cNvSpPr>
            <a:spLocks noGrp="1" noChangeArrowheads="1"/>
          </p:cNvSpPr>
          <p:nvPr>
            <p:ph type="title"/>
          </p:nvPr>
        </p:nvSpPr>
        <p:spPr>
          <a:xfrm>
            <a:off x="500063" y="48381"/>
            <a:ext cx="8229600" cy="1143000"/>
          </a:xfrm>
          <a:ln/>
          <a:extLst>
            <a:ext uri="{91240B29-F687-4f45-9708-019B960494DF}">
              <a14:hiddenLine xmlns:a14="http://schemas.microsoft.com/office/drawing/2010/main" w="9525">
                <a:solidFill>
                  <a:schemeClr val="tx1"/>
                </a:solidFill>
                <a:miter lim="800000"/>
                <a:headEnd/>
                <a:tailEnd/>
              </a14:hiddenLine>
            </a:ext>
          </a:extLst>
        </p:spPr>
        <p:txBody>
          <a:bodyPr/>
          <a:lstStyle/>
          <a:p>
            <a:r>
              <a:rPr lang="en-US" dirty="0" smtClean="0"/>
              <a:t>Diseases associated with obesity</a:t>
            </a:r>
            <a:endParaRPr lang="en-US" dirty="0"/>
          </a:p>
        </p:txBody>
      </p:sp>
      <p:graphicFrame>
        <p:nvGraphicFramePr>
          <p:cNvPr id="5" name="Group 612"/>
          <p:cNvGraphicFramePr>
            <a:graphicFrameLocks/>
          </p:cNvGraphicFramePr>
          <p:nvPr>
            <p:extLst>
              <p:ext uri="{D42A27DB-BD31-4B8C-83A1-F6EECF244321}">
                <p14:modId xmlns:p14="http://schemas.microsoft.com/office/powerpoint/2010/main" val="3917363992"/>
              </p:ext>
            </p:extLst>
          </p:nvPr>
        </p:nvGraphicFramePr>
        <p:xfrm>
          <a:off x="228600" y="1235404"/>
          <a:ext cx="8686801" cy="5111678"/>
        </p:xfrm>
        <a:graphic>
          <a:graphicData uri="http://schemas.openxmlformats.org/drawingml/2006/table">
            <a:tbl>
              <a:tblPr>
                <a:tableStyleId>{69C7853C-536D-4A76-A0AE-DD22124D55A5}</a:tableStyleId>
              </a:tblPr>
              <a:tblGrid>
                <a:gridCol w="2570546"/>
                <a:gridCol w="6116255"/>
              </a:tblGrid>
              <a:tr h="387350">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2400" b="1" u="none" strike="noStrike" cap="none" normalizeH="0" baseline="0" dirty="0" smtClean="0">
                          <a:ln>
                            <a:noFill/>
                          </a:ln>
                          <a:effectLst/>
                        </a:rPr>
                        <a:t>System</a:t>
                      </a:r>
                      <a:endParaRPr kumimoji="0" lang="en-US" sz="2400" b="1" i="0" u="none" strike="noStrike" cap="none" normalizeH="0" baseline="0" dirty="0" smtClean="0">
                        <a:ln>
                          <a:noFill/>
                        </a:ln>
                        <a:solidFill>
                          <a:schemeClr val="tx1"/>
                        </a:solidFill>
                        <a:effectLst/>
                        <a:latin typeface="Arial" charset="0"/>
                      </a:endParaRPr>
                    </a:p>
                  </a:txBody>
                  <a:tcPr horzOverflow="overflow"/>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2400" b="1" u="none" strike="noStrike" cap="none" normalizeH="0" baseline="0" dirty="0" smtClean="0">
                          <a:ln>
                            <a:noFill/>
                          </a:ln>
                          <a:effectLst/>
                        </a:rPr>
                        <a:t>Examples of comorbidity</a:t>
                      </a:r>
                      <a:endParaRPr kumimoji="0" lang="en-US" sz="2400" b="1" i="0" u="none" strike="noStrike" cap="none" normalizeH="0" baseline="0" dirty="0" smtClean="0">
                        <a:ln>
                          <a:noFill/>
                        </a:ln>
                        <a:solidFill>
                          <a:schemeClr val="tx1"/>
                        </a:solidFill>
                        <a:effectLst/>
                        <a:latin typeface="Arial" charset="0"/>
                      </a:endParaRPr>
                    </a:p>
                  </a:txBody>
                  <a:tcPr horzOverflow="overflow"/>
                </a:tc>
              </a:tr>
              <a:tr h="703263">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2400" u="none" strike="noStrike" cap="none" normalizeH="0" baseline="0" dirty="0" smtClean="0">
                          <a:ln>
                            <a:noFill/>
                          </a:ln>
                          <a:effectLst/>
                        </a:rPr>
                        <a:t>Cardiovascular</a:t>
                      </a:r>
                      <a:endParaRPr kumimoji="0" lang="en-US" sz="2400" b="1" i="0" u="none" strike="noStrike" cap="none" normalizeH="0" baseline="0" dirty="0" smtClean="0">
                        <a:ln>
                          <a:noFill/>
                        </a:ln>
                        <a:solidFill>
                          <a:schemeClr val="tx1"/>
                        </a:solidFill>
                        <a:effectLst/>
                        <a:latin typeface="Arial" charset="0"/>
                      </a:endParaRPr>
                    </a:p>
                  </a:txBody>
                  <a:tcPr horzOverflow="overflow"/>
                </a:tc>
                <a:tc>
                  <a:txBody>
                    <a:bodyPr/>
                    <a:lstStyle/>
                    <a:p>
                      <a:pPr marL="55563" marR="0" lvl="0" indent="-55563" algn="l" defTabSz="914400" rtl="0" eaLnBrk="1" fontAlgn="base" latinLnBrk="0" hangingPunct="1">
                        <a:lnSpc>
                          <a:spcPct val="100000"/>
                        </a:lnSpc>
                        <a:spcBef>
                          <a:spcPct val="0"/>
                        </a:spcBef>
                        <a:spcAft>
                          <a:spcPct val="0"/>
                        </a:spcAft>
                        <a:buClrTx/>
                        <a:buSzTx/>
                        <a:buFontTx/>
                        <a:buNone/>
                        <a:tabLst/>
                      </a:pPr>
                      <a:r>
                        <a:rPr kumimoji="0" lang="en-US" sz="2000" b="1" u="none" strike="noStrike" cap="none" normalizeH="0" baseline="0" dirty="0" smtClean="0">
                          <a:ln>
                            <a:noFill/>
                          </a:ln>
                          <a:effectLst/>
                        </a:rPr>
                        <a:t>Atherosclerosis</a:t>
                      </a:r>
                      <a:r>
                        <a:rPr kumimoji="0" lang="en-US" sz="2000" u="none" strike="noStrike" cap="none" normalizeH="0" baseline="0" dirty="0" smtClean="0">
                          <a:ln>
                            <a:noFill/>
                          </a:ln>
                          <a:effectLst/>
                        </a:rPr>
                        <a:t>; Coronary heart disease; Hypertension; Congestive heart failure; Peripheral artery disease</a:t>
                      </a:r>
                      <a:endParaRPr kumimoji="0" lang="en-US" sz="2000" b="0" i="0" u="none" strike="noStrike" cap="none" normalizeH="0" baseline="0" dirty="0" smtClean="0">
                        <a:ln>
                          <a:noFill/>
                        </a:ln>
                        <a:solidFill>
                          <a:schemeClr val="tx1"/>
                        </a:solidFill>
                        <a:effectLst/>
                        <a:latin typeface="Arial" charset="0"/>
                      </a:endParaRPr>
                    </a:p>
                  </a:txBody>
                  <a:tcPr horzOverflow="overflow"/>
                </a:tc>
              </a:tr>
              <a:tr h="428625">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2400" u="none" strike="noStrike" cap="none" normalizeH="0" baseline="0" dirty="0" smtClean="0">
                          <a:ln>
                            <a:noFill/>
                          </a:ln>
                          <a:effectLst/>
                        </a:rPr>
                        <a:t>Pulmonary</a:t>
                      </a:r>
                      <a:endParaRPr kumimoji="0" lang="en-US" sz="2400" b="1" i="0" u="none" strike="noStrike" cap="none" normalizeH="0" baseline="0" dirty="0" smtClean="0">
                        <a:ln>
                          <a:noFill/>
                        </a:ln>
                        <a:solidFill>
                          <a:schemeClr val="tx1"/>
                        </a:solidFill>
                        <a:effectLst/>
                        <a:latin typeface="Arial" charset="0"/>
                      </a:endParaRPr>
                    </a:p>
                  </a:txBody>
                  <a:tcPr horzOverflow="overflow"/>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2000" u="none" strike="noStrike" cap="none" normalizeH="0" baseline="0" dirty="0" smtClean="0">
                          <a:ln>
                            <a:noFill/>
                          </a:ln>
                          <a:effectLst/>
                        </a:rPr>
                        <a:t>Sleep apnea; Asthma; Pulmonary embolus</a:t>
                      </a:r>
                      <a:endParaRPr kumimoji="0" lang="en-US" sz="2000" b="0" i="0" u="none" strike="noStrike" cap="none" normalizeH="0" baseline="0" dirty="0" smtClean="0">
                        <a:ln>
                          <a:noFill/>
                        </a:ln>
                        <a:solidFill>
                          <a:schemeClr val="tx1"/>
                        </a:solidFill>
                        <a:effectLst/>
                        <a:latin typeface="Arial" charset="0"/>
                      </a:endParaRPr>
                    </a:p>
                  </a:txBody>
                  <a:tcPr horzOverflow="overflow"/>
                </a:tc>
              </a:tr>
              <a:tr h="428625">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2400" u="none" strike="noStrike" kern="1200" cap="none" normalizeH="0" baseline="0" dirty="0" smtClean="0">
                          <a:ln>
                            <a:noFill/>
                          </a:ln>
                          <a:solidFill>
                            <a:schemeClr val="dk1"/>
                          </a:solidFill>
                          <a:effectLst/>
                          <a:latin typeface="+mn-lt"/>
                          <a:ea typeface="+mn-ea"/>
                          <a:cs typeface="+mn-cs"/>
                        </a:rPr>
                        <a:t>Immune</a:t>
                      </a:r>
                    </a:p>
                  </a:txBody>
                  <a:tcPr horzOverflow="overflow"/>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2000" u="none" strike="noStrike" kern="1200" cap="none" normalizeH="0" baseline="0" dirty="0" smtClean="0">
                          <a:ln>
                            <a:noFill/>
                          </a:ln>
                          <a:solidFill>
                            <a:schemeClr val="dk1"/>
                          </a:solidFill>
                          <a:effectLst/>
                          <a:latin typeface="+mn-lt"/>
                          <a:ea typeface="+mn-ea"/>
                          <a:cs typeface="+mn-cs"/>
                        </a:rPr>
                        <a:t>Reduced immune response</a:t>
                      </a:r>
                    </a:p>
                  </a:txBody>
                  <a:tcPr horzOverflow="overflow"/>
                </a:tc>
              </a:tr>
              <a:tr h="428625">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2400" u="none" strike="noStrike" cap="none" normalizeH="0" baseline="0" dirty="0" smtClean="0">
                          <a:ln>
                            <a:noFill/>
                          </a:ln>
                          <a:effectLst/>
                        </a:rPr>
                        <a:t>Endocrine</a:t>
                      </a:r>
                      <a:endParaRPr kumimoji="0" lang="en-US" sz="2400" b="1" i="0" u="none" strike="noStrike" cap="none" normalizeH="0" baseline="0" dirty="0" smtClean="0">
                        <a:ln>
                          <a:noFill/>
                        </a:ln>
                        <a:solidFill>
                          <a:schemeClr val="tx1"/>
                        </a:solidFill>
                        <a:effectLst/>
                        <a:latin typeface="Arial" charset="0"/>
                      </a:endParaRPr>
                    </a:p>
                  </a:txBody>
                  <a:tcPr horzOverflow="overflow"/>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2000" b="1" u="none" strike="noStrike" cap="none" normalizeH="0" baseline="0" dirty="0" smtClean="0">
                          <a:ln>
                            <a:noFill/>
                          </a:ln>
                          <a:effectLst/>
                        </a:rPr>
                        <a:t>Type 2 diabetes</a:t>
                      </a:r>
                      <a:r>
                        <a:rPr kumimoji="0" lang="en-US" sz="2000" u="none" strike="noStrike" cap="none" normalizeH="0" baseline="0" dirty="0" smtClean="0">
                          <a:ln>
                            <a:noFill/>
                          </a:ln>
                          <a:effectLst/>
                        </a:rPr>
                        <a:t>; Dyslipidemia</a:t>
                      </a:r>
                      <a:endParaRPr kumimoji="0" lang="en-US" sz="2000" b="0" i="0" u="none" strike="noStrike" cap="none" normalizeH="0" baseline="0" dirty="0" smtClean="0">
                        <a:ln>
                          <a:noFill/>
                        </a:ln>
                        <a:solidFill>
                          <a:schemeClr val="tx1"/>
                        </a:solidFill>
                        <a:effectLst/>
                        <a:latin typeface="Arial" charset="0"/>
                      </a:endParaRPr>
                    </a:p>
                  </a:txBody>
                  <a:tcPr horzOverflow="overflow"/>
                </a:tc>
              </a:tr>
              <a:tr h="701675">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2400" u="none" strike="noStrike" cap="none" normalizeH="0" baseline="0" dirty="0" smtClean="0">
                          <a:ln>
                            <a:noFill/>
                          </a:ln>
                          <a:effectLst/>
                        </a:rPr>
                        <a:t>Gastrointestinal</a:t>
                      </a:r>
                      <a:endParaRPr kumimoji="0" lang="en-US" sz="2400" b="1" i="0" u="none" strike="noStrike" cap="none" normalizeH="0" baseline="0" dirty="0" smtClean="0">
                        <a:ln>
                          <a:noFill/>
                        </a:ln>
                        <a:solidFill>
                          <a:schemeClr val="tx1"/>
                        </a:solidFill>
                        <a:effectLst/>
                        <a:latin typeface="Arial" charset="0"/>
                      </a:endParaRPr>
                    </a:p>
                  </a:txBody>
                  <a:tcPr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u="none" strike="noStrike" cap="none" normalizeH="0" baseline="0" dirty="0" err="1" smtClean="0">
                          <a:ln>
                            <a:noFill/>
                          </a:ln>
                          <a:effectLst/>
                        </a:rPr>
                        <a:t>Gastroesophageal</a:t>
                      </a:r>
                      <a:r>
                        <a:rPr kumimoji="0" lang="en-US" sz="2000" u="none" strike="noStrike" cap="none" normalizeH="0" baseline="0" dirty="0" smtClean="0">
                          <a:ln>
                            <a:noFill/>
                          </a:ln>
                          <a:effectLst/>
                        </a:rPr>
                        <a:t> reflux; Fatty liver disease</a:t>
                      </a:r>
                      <a:endParaRPr kumimoji="0" lang="en-US" sz="2000" b="0" i="0" u="none" strike="noStrike" cap="none" normalizeH="0" baseline="0" dirty="0" smtClean="0">
                        <a:ln>
                          <a:noFill/>
                        </a:ln>
                        <a:solidFill>
                          <a:schemeClr val="tx1"/>
                        </a:solidFill>
                        <a:effectLst/>
                        <a:latin typeface="Arial" charset="0"/>
                      </a:endParaRPr>
                    </a:p>
                  </a:txBody>
                  <a:tcPr horzOverflow="overflow"/>
                </a:tc>
              </a:tr>
              <a:tr h="404813">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2400" u="none" strike="noStrike" cap="none" normalizeH="0" baseline="0" dirty="0" smtClean="0">
                          <a:ln>
                            <a:noFill/>
                          </a:ln>
                          <a:effectLst/>
                        </a:rPr>
                        <a:t>Musculoskeletal</a:t>
                      </a:r>
                      <a:endParaRPr kumimoji="0" lang="en-US" sz="2400" b="1" i="0" u="none" strike="noStrike" cap="none" normalizeH="0" baseline="0" dirty="0" smtClean="0">
                        <a:ln>
                          <a:noFill/>
                        </a:ln>
                        <a:solidFill>
                          <a:schemeClr val="tx1"/>
                        </a:solidFill>
                        <a:effectLst/>
                        <a:latin typeface="Arial" charset="0"/>
                      </a:endParaRPr>
                    </a:p>
                  </a:txBody>
                  <a:tcPr horzOverflow="overflow"/>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2000" u="none" strike="noStrike" cap="none" normalizeH="0" baseline="0" dirty="0" smtClean="0">
                          <a:ln>
                            <a:noFill/>
                          </a:ln>
                          <a:effectLst/>
                        </a:rPr>
                        <a:t>Osteoarthritis; Back pain; Gout</a:t>
                      </a:r>
                      <a:endParaRPr kumimoji="0" lang="en-US" sz="2000" b="0" i="0" u="none" strike="noStrike" cap="none" normalizeH="0" baseline="0" dirty="0" smtClean="0">
                        <a:ln>
                          <a:noFill/>
                        </a:ln>
                        <a:solidFill>
                          <a:schemeClr val="tx1"/>
                        </a:solidFill>
                        <a:effectLst/>
                        <a:latin typeface="Arial" charset="0"/>
                      </a:endParaRPr>
                    </a:p>
                  </a:txBody>
                  <a:tcPr horzOverflow="overflow"/>
                </a:tc>
              </a:tr>
              <a:tr h="428625">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2400" u="none" strike="noStrike" cap="none" normalizeH="0" baseline="0" dirty="0" smtClean="0">
                          <a:ln>
                            <a:noFill/>
                          </a:ln>
                          <a:effectLst/>
                        </a:rPr>
                        <a:t>Cancer</a:t>
                      </a:r>
                      <a:endParaRPr kumimoji="0" lang="en-US" sz="2400" b="1" i="0" u="none" strike="noStrike" cap="none" normalizeH="0" baseline="0" dirty="0" smtClean="0">
                        <a:ln>
                          <a:noFill/>
                        </a:ln>
                        <a:solidFill>
                          <a:schemeClr val="tx1"/>
                        </a:solidFill>
                        <a:effectLst/>
                        <a:latin typeface="Arial" charset="0"/>
                      </a:endParaRPr>
                    </a:p>
                  </a:txBody>
                  <a:tcPr horzOverflow="overflow"/>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2000" u="none" strike="noStrike" cap="none" normalizeH="0" baseline="0" dirty="0" smtClean="0">
                          <a:ln>
                            <a:noFill/>
                          </a:ln>
                          <a:effectLst/>
                        </a:rPr>
                        <a:t>Breast; Prostate; Colon</a:t>
                      </a:r>
                      <a:endParaRPr kumimoji="0" lang="en-US" sz="2000" b="0" i="0" u="none" strike="noStrike" cap="none" normalizeH="0" baseline="0" dirty="0" smtClean="0">
                        <a:ln>
                          <a:noFill/>
                        </a:ln>
                        <a:solidFill>
                          <a:schemeClr val="tx1"/>
                        </a:solidFill>
                        <a:effectLst/>
                        <a:latin typeface="Arial" charset="0"/>
                      </a:endParaRPr>
                    </a:p>
                  </a:txBody>
                  <a:tcPr horzOverflow="overflow"/>
                </a:tc>
              </a:tr>
              <a:tr h="488877">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2400" u="none" strike="noStrike" cap="none" normalizeH="0" baseline="0" dirty="0" smtClean="0">
                          <a:ln>
                            <a:noFill/>
                          </a:ln>
                          <a:effectLst/>
                        </a:rPr>
                        <a:t>Neurological</a:t>
                      </a:r>
                      <a:endParaRPr kumimoji="0" lang="en-US" sz="2400" b="1" i="0" u="none" strike="noStrike" cap="none" normalizeH="0" baseline="0" dirty="0" smtClean="0">
                        <a:ln>
                          <a:noFill/>
                        </a:ln>
                        <a:solidFill>
                          <a:schemeClr val="tx1"/>
                        </a:solidFill>
                        <a:effectLst/>
                        <a:latin typeface="Arial" charset="0"/>
                      </a:endParaRPr>
                    </a:p>
                  </a:txBody>
                  <a:tcPr horzOverflow="overflow"/>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2000" u="none" strike="noStrike" cap="none" normalizeH="0" baseline="0" dirty="0" smtClean="0">
                          <a:ln>
                            <a:noFill/>
                          </a:ln>
                          <a:effectLst/>
                        </a:rPr>
                        <a:t>Macular degeneration; Depression</a:t>
                      </a:r>
                      <a:endParaRPr kumimoji="0" lang="en-US" sz="2000" b="0" i="0" u="none" strike="noStrike" cap="none" normalizeH="0" baseline="0" dirty="0" smtClean="0">
                        <a:ln>
                          <a:noFill/>
                        </a:ln>
                        <a:solidFill>
                          <a:schemeClr val="tx1"/>
                        </a:solidFill>
                        <a:effectLst/>
                        <a:latin typeface="Arial" charset="0"/>
                      </a:endParaRPr>
                    </a:p>
                  </a:txBody>
                  <a:tcPr horzOverflow="overflow"/>
                </a:tc>
              </a:tr>
              <a:tr h="474663">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2400" u="none" strike="noStrike" cap="none" normalizeH="0" baseline="0" dirty="0" smtClean="0">
                          <a:ln>
                            <a:noFill/>
                          </a:ln>
                          <a:effectLst/>
                        </a:rPr>
                        <a:t>Psychosocial</a:t>
                      </a:r>
                      <a:endParaRPr kumimoji="0" lang="en-US" sz="2400" b="1" i="0" u="none" strike="noStrike" cap="none" normalizeH="0" baseline="0" dirty="0" smtClean="0">
                        <a:ln>
                          <a:noFill/>
                        </a:ln>
                        <a:solidFill>
                          <a:schemeClr val="tx1"/>
                        </a:solidFill>
                        <a:effectLst/>
                        <a:latin typeface="Arial" charset="0"/>
                      </a:endParaRPr>
                    </a:p>
                  </a:txBody>
                  <a:tcPr horzOverflow="overflow"/>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2000" u="none" strike="noStrike" cap="none" normalizeH="0" baseline="0" dirty="0" smtClean="0">
                          <a:ln>
                            <a:noFill/>
                          </a:ln>
                          <a:effectLst/>
                        </a:rPr>
                        <a:t>Discrimination; Quality of life; Absenteeism</a:t>
                      </a:r>
                      <a:endParaRPr kumimoji="0" lang="en-US" sz="2000" b="0" i="0" u="none" strike="noStrike" cap="none" normalizeH="0" baseline="0" dirty="0" smtClean="0">
                        <a:ln>
                          <a:noFill/>
                        </a:ln>
                        <a:solidFill>
                          <a:schemeClr val="tx1"/>
                        </a:solidFill>
                        <a:effectLst/>
                        <a:latin typeface="Arial" charset="0"/>
                      </a:endParaRPr>
                    </a:p>
                  </a:txBody>
                  <a:tcPr horzOverflow="overflow"/>
                </a:tc>
              </a:tr>
            </a:tbl>
          </a:graphicData>
        </a:graphic>
      </p:graphicFrame>
    </p:spTree>
    <p:extLst>
      <p:ext uri="{BB962C8B-B14F-4D97-AF65-F5344CB8AC3E}">
        <p14:creationId xmlns:p14="http://schemas.microsoft.com/office/powerpoint/2010/main" val="2444185854"/>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Activity</a:t>
            </a:r>
            <a:endParaRPr lang="en-US" dirty="0"/>
          </a:p>
        </p:txBody>
      </p:sp>
      <p:sp>
        <p:nvSpPr>
          <p:cNvPr id="3" name="Content Placeholder 2"/>
          <p:cNvSpPr>
            <a:spLocks noGrp="1"/>
          </p:cNvSpPr>
          <p:nvPr>
            <p:ph idx="1"/>
          </p:nvPr>
        </p:nvSpPr>
        <p:spPr>
          <a:xfrm>
            <a:off x="457200" y="2289628"/>
            <a:ext cx="8229600" cy="1873390"/>
          </a:xfrm>
        </p:spPr>
        <p:txBody>
          <a:bodyPr/>
          <a:lstStyle/>
          <a:p>
            <a:pPr marL="0" indent="0" algn="ctr">
              <a:buNone/>
            </a:pPr>
            <a:r>
              <a:rPr lang="en-US" dirty="0" smtClean="0"/>
              <a:t>Work in groups to read and answer the questions on your worksheet about </a:t>
            </a:r>
            <a:r>
              <a:rPr lang="en-US" b="1" dirty="0" smtClean="0"/>
              <a:t>type 2 diabetes</a:t>
            </a:r>
            <a:r>
              <a:rPr lang="en-US" dirty="0"/>
              <a:t> </a:t>
            </a:r>
            <a:r>
              <a:rPr lang="en-US" dirty="0" smtClean="0"/>
              <a:t>and </a:t>
            </a:r>
            <a:r>
              <a:rPr lang="en-US" b="1" dirty="0" smtClean="0"/>
              <a:t>atherosclerosis</a:t>
            </a:r>
            <a:r>
              <a:rPr lang="en-US" dirty="0" smtClean="0"/>
              <a:t>.</a:t>
            </a:r>
            <a:endParaRPr lang="en-US" dirty="0"/>
          </a:p>
        </p:txBody>
      </p:sp>
    </p:spTree>
    <p:extLst>
      <p:ext uri="{BB962C8B-B14F-4D97-AF65-F5344CB8AC3E}">
        <p14:creationId xmlns:p14="http://schemas.microsoft.com/office/powerpoint/2010/main" val="2628240202"/>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Insulin - Normal and Diabetes.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6582" y="788307"/>
            <a:ext cx="7413809" cy="5532736"/>
          </a:xfrm>
          <a:prstGeom prst="rect">
            <a:avLst/>
          </a:prstGeom>
        </p:spPr>
      </p:pic>
      <p:sp>
        <p:nvSpPr>
          <p:cNvPr id="2" name="Title 1"/>
          <p:cNvSpPr>
            <a:spLocks noGrp="1"/>
          </p:cNvSpPr>
          <p:nvPr>
            <p:ph type="title"/>
          </p:nvPr>
        </p:nvSpPr>
        <p:spPr>
          <a:xfrm>
            <a:off x="264397" y="-152254"/>
            <a:ext cx="8575675" cy="1325562"/>
          </a:xfrm>
        </p:spPr>
        <p:txBody>
          <a:bodyPr>
            <a:normAutofit/>
          </a:bodyPr>
          <a:lstStyle/>
          <a:p>
            <a:r>
              <a:rPr lang="en-US" sz="4800" dirty="0" smtClean="0">
                <a:solidFill>
                  <a:srgbClr val="006036"/>
                </a:solidFill>
              </a:rPr>
              <a:t>Type 2 Diabetes</a:t>
            </a:r>
            <a:endParaRPr lang="en-US" sz="4800" b="1" dirty="0">
              <a:solidFill>
                <a:srgbClr val="006036"/>
              </a:solidFill>
            </a:endParaRPr>
          </a:p>
        </p:txBody>
      </p:sp>
      <p:sp>
        <p:nvSpPr>
          <p:cNvPr id="8" name="Rounded Rectangle 7"/>
          <p:cNvSpPr/>
          <p:nvPr/>
        </p:nvSpPr>
        <p:spPr>
          <a:xfrm>
            <a:off x="3309723" y="1040128"/>
            <a:ext cx="2295459" cy="4554664"/>
          </a:xfrm>
          <a:prstGeom prst="round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Rounded Rectangle 12"/>
          <p:cNvSpPr/>
          <p:nvPr/>
        </p:nvSpPr>
        <p:spPr>
          <a:xfrm>
            <a:off x="5605183" y="1040128"/>
            <a:ext cx="2796978" cy="4718895"/>
          </a:xfrm>
          <a:prstGeom prst="round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6136311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0" nodeType="clickEffect">
                                  <p:stCondLst>
                                    <p:cond delay="0"/>
                                  </p:stCondLst>
                                  <p:childTnLst>
                                    <p:set>
                                      <p:cBhvr>
                                        <p:cTn id="10" dur="1" fill="hold">
                                          <p:stCondLst>
                                            <p:cond delay="0"/>
                                          </p:stCondLst>
                                        </p:cTn>
                                        <p:tgtEl>
                                          <p:spTgt spid="1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3"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Content Placeholder 6" descr="homeostasis.png"/>
          <p:cNvPicPr>
            <a:picLocks noChangeAspect="1"/>
          </p:cNvPicPr>
          <p:nvPr/>
        </p:nvPicPr>
        <p:blipFill>
          <a:blip r:embed="rId4" cstate="print">
            <a:extLst>
              <a:ext uri="{28A0092B-C50C-407E-A947-70E740481C1C}">
                <a14:useLocalDpi xmlns:a14="http://schemas.microsoft.com/office/drawing/2010/main" val="0"/>
              </a:ext>
            </a:extLst>
          </a:blip>
          <a:srcRect l="-16543" r="-16543"/>
          <a:stretch>
            <a:fillRect/>
          </a:stretch>
        </p:blipFill>
        <p:spPr>
          <a:xfrm>
            <a:off x="6373589" y="302399"/>
            <a:ext cx="3061085" cy="1817499"/>
          </a:xfrm>
          <a:prstGeom prst="rect">
            <a:avLst/>
          </a:prstGeom>
        </p:spPr>
      </p:pic>
      <p:sp>
        <p:nvSpPr>
          <p:cNvPr id="3" name="Title 1"/>
          <p:cNvSpPr txBox="1">
            <a:spLocks/>
          </p:cNvSpPr>
          <p:nvPr/>
        </p:nvSpPr>
        <p:spPr>
          <a:xfrm>
            <a:off x="433677" y="366151"/>
            <a:ext cx="5939911" cy="1817876"/>
          </a:xfrm>
          <a:prstGeom prst="rect">
            <a:avLst/>
          </a:prstGeom>
        </p:spPr>
        <p:txBody>
          <a:bodyP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n-US" sz="3200" b="1" dirty="0" smtClean="0">
                <a:latin typeface="Gill Sans"/>
                <a:ea typeface="+mj-ea"/>
                <a:cs typeface="Gill Sans"/>
              </a:rPr>
              <a:t>What </a:t>
            </a:r>
            <a:r>
              <a:rPr lang="en-US" sz="3200" b="1" dirty="0" smtClean="0">
                <a:latin typeface="Gill Sans"/>
                <a:ea typeface="+mj-ea"/>
                <a:cs typeface="Gill Sans"/>
              </a:rPr>
              <a:t>happens after eating </a:t>
            </a:r>
            <a:r>
              <a:rPr lang="en-US" sz="3200" b="1" dirty="0" smtClean="0">
                <a:latin typeface="Gill Sans"/>
                <a:ea typeface="+mj-ea"/>
                <a:cs typeface="Gill Sans"/>
              </a:rPr>
              <a:t>in the liver, muscles and adipose in someone with type 2 diabetes?</a:t>
            </a:r>
            <a:endParaRPr kumimoji="0" lang="en-US" sz="3200" b="1" i="0" u="none" strike="noStrike" kern="1200" normalizeH="0" baseline="0" noProof="0" dirty="0">
              <a:uLnTx/>
              <a:uFillTx/>
              <a:latin typeface="Gill Sans"/>
              <a:ea typeface="+mj-ea"/>
              <a:cs typeface="Gill Sans"/>
            </a:endParaRPr>
          </a:p>
        </p:txBody>
      </p:sp>
      <p:sp>
        <p:nvSpPr>
          <p:cNvPr id="5" name="Rounded Rectangle 4"/>
          <p:cNvSpPr/>
          <p:nvPr/>
        </p:nvSpPr>
        <p:spPr>
          <a:xfrm rot="19574811">
            <a:off x="5856842" y="5229595"/>
            <a:ext cx="267830" cy="117116"/>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ounded Rectangle 6"/>
          <p:cNvSpPr/>
          <p:nvPr/>
        </p:nvSpPr>
        <p:spPr>
          <a:xfrm rot="6800279" flipV="1">
            <a:off x="6652458" y="4182428"/>
            <a:ext cx="425541" cy="218074"/>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ounded Rectangle 7"/>
          <p:cNvSpPr/>
          <p:nvPr/>
        </p:nvSpPr>
        <p:spPr>
          <a:xfrm rot="16200000">
            <a:off x="2256688" y="3391450"/>
            <a:ext cx="372762" cy="143062"/>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6" name="Object 5"/>
          <p:cNvGraphicFramePr>
            <a:graphicFrameLocks noChangeAspect="1"/>
          </p:cNvGraphicFramePr>
          <p:nvPr>
            <p:extLst>
              <p:ext uri="{D42A27DB-BD31-4B8C-83A1-F6EECF244321}">
                <p14:modId xmlns:p14="http://schemas.microsoft.com/office/powerpoint/2010/main" val="746414353"/>
              </p:ext>
            </p:extLst>
          </p:nvPr>
        </p:nvGraphicFramePr>
        <p:xfrm>
          <a:off x="433677" y="3051354"/>
          <a:ext cx="8163822" cy="2573564"/>
        </p:xfrm>
        <a:graphic>
          <a:graphicData uri="http://schemas.openxmlformats.org/presentationml/2006/ole">
            <mc:AlternateContent xmlns:mc="http://schemas.openxmlformats.org/markup-compatibility/2006">
              <mc:Choice xmlns:v="urn:schemas-microsoft-com:vml" Requires="v">
                <p:oleObj spid="_x0000_s2049" name="Document" r:id="rId5" imgW="6083300" imgH="1917700" progId="Word.Document.12">
                  <p:embed/>
                </p:oleObj>
              </mc:Choice>
              <mc:Fallback>
                <p:oleObj name="Document" r:id="rId5" imgW="6083300" imgH="1917700" progId="Word.Document.12">
                  <p:embed/>
                  <p:pic>
                    <p:nvPicPr>
                      <p:cNvPr id="0" name=""/>
                      <p:cNvPicPr/>
                      <p:nvPr/>
                    </p:nvPicPr>
                    <p:blipFill>
                      <a:blip r:embed="rId6"/>
                      <a:stretch>
                        <a:fillRect/>
                      </a:stretch>
                    </p:blipFill>
                    <p:spPr>
                      <a:xfrm>
                        <a:off x="433677" y="3051354"/>
                        <a:ext cx="8163822" cy="2573564"/>
                      </a:xfrm>
                      <a:prstGeom prst="rect">
                        <a:avLst/>
                      </a:prstGeom>
                    </p:spPr>
                  </p:pic>
                </p:oleObj>
              </mc:Fallback>
            </mc:AlternateContent>
          </a:graphicData>
        </a:graphic>
      </p:graphicFrame>
      <p:sp>
        <p:nvSpPr>
          <p:cNvPr id="4" name="Rectangle 3"/>
          <p:cNvSpPr/>
          <p:nvPr/>
        </p:nvSpPr>
        <p:spPr>
          <a:xfrm>
            <a:off x="526953" y="3608832"/>
            <a:ext cx="3972420" cy="1761884"/>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Rectangle 8"/>
          <p:cNvSpPr/>
          <p:nvPr/>
        </p:nvSpPr>
        <p:spPr>
          <a:xfrm>
            <a:off x="4571031" y="3608832"/>
            <a:ext cx="3972420" cy="1761884"/>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Oval 9"/>
          <p:cNvSpPr/>
          <p:nvPr/>
        </p:nvSpPr>
        <p:spPr>
          <a:xfrm>
            <a:off x="7094267" y="3467940"/>
            <a:ext cx="1594373" cy="1008043"/>
          </a:xfrm>
          <a:prstGeom prst="ellipse">
            <a:avLst/>
          </a:prstGeom>
          <a:noFill/>
          <a:ln w="28575"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TextBox 10"/>
          <p:cNvSpPr txBox="1"/>
          <p:nvPr/>
        </p:nvSpPr>
        <p:spPr>
          <a:xfrm>
            <a:off x="433677" y="5624918"/>
            <a:ext cx="7997584" cy="646331"/>
          </a:xfrm>
          <a:prstGeom prst="rect">
            <a:avLst/>
          </a:prstGeom>
          <a:noFill/>
        </p:spPr>
        <p:txBody>
          <a:bodyPr wrap="square" rtlCol="0">
            <a:spAutoFit/>
          </a:bodyPr>
          <a:lstStyle/>
          <a:p>
            <a:pPr algn="ctr"/>
            <a:r>
              <a:rPr lang="en-US" sz="3600" b="1" dirty="0" smtClean="0">
                <a:latin typeface="Calibri"/>
                <a:cs typeface="Calibri"/>
              </a:rPr>
              <a:t>Where do these extra fatty acids go?</a:t>
            </a:r>
            <a:endParaRPr lang="en-US" sz="3600" b="1" dirty="0">
              <a:latin typeface="Calibri"/>
              <a:cs typeface="Calibri"/>
            </a:endParaRPr>
          </a:p>
        </p:txBody>
      </p:sp>
    </p:spTree>
    <p:extLst>
      <p:ext uri="{BB962C8B-B14F-4D97-AF65-F5344CB8AC3E}">
        <p14:creationId xmlns:p14="http://schemas.microsoft.com/office/powerpoint/2010/main" val="293896222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1">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9" grpId="0" animBg="1"/>
      <p:bldP spid="10"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srcRect l="43774"/>
          <a:stretch/>
        </p:blipFill>
        <p:spPr>
          <a:xfrm>
            <a:off x="201445" y="283645"/>
            <a:ext cx="4284399" cy="5854700"/>
          </a:xfrm>
          <a:prstGeom prst="rect">
            <a:avLst/>
          </a:prstGeom>
        </p:spPr>
      </p:pic>
      <p:pic>
        <p:nvPicPr>
          <p:cNvPr id="4" name="Picture 3"/>
          <p:cNvPicPr>
            <a:picLocks noChangeAspect="1"/>
          </p:cNvPicPr>
          <p:nvPr/>
        </p:nvPicPr>
        <p:blipFill rotWithShape="1">
          <a:blip r:embed="rId3"/>
          <a:srcRect l="2438" r="3940" b="21709"/>
          <a:stretch/>
        </p:blipFill>
        <p:spPr>
          <a:xfrm>
            <a:off x="4485844" y="3205760"/>
            <a:ext cx="4581450" cy="2448454"/>
          </a:xfrm>
          <a:prstGeom prst="rect">
            <a:avLst/>
          </a:prstGeom>
        </p:spPr>
      </p:pic>
      <p:sp>
        <p:nvSpPr>
          <p:cNvPr id="5" name="Title 4"/>
          <p:cNvSpPr>
            <a:spLocks noGrp="1"/>
          </p:cNvSpPr>
          <p:nvPr>
            <p:ph type="title"/>
          </p:nvPr>
        </p:nvSpPr>
        <p:spPr>
          <a:xfrm>
            <a:off x="4312876" y="446954"/>
            <a:ext cx="4831124" cy="2226094"/>
          </a:xfrm>
        </p:spPr>
        <p:txBody>
          <a:bodyPr/>
          <a:lstStyle/>
          <a:p>
            <a:r>
              <a:rPr lang="en-US" dirty="0" smtClean="0"/>
              <a:t>Extra fat in blood leads to fat gathering outside of the adipose</a:t>
            </a:r>
            <a:endParaRPr lang="en-US" dirty="0"/>
          </a:p>
        </p:txBody>
      </p:sp>
    </p:spTree>
    <p:extLst>
      <p:ext uri="{BB962C8B-B14F-4D97-AF65-F5344CB8AC3E}">
        <p14:creationId xmlns:p14="http://schemas.microsoft.com/office/powerpoint/2010/main" val="3917824593"/>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7056" y="129495"/>
            <a:ext cx="8575675" cy="1325562"/>
          </a:xfrm>
        </p:spPr>
        <p:txBody>
          <a:bodyPr>
            <a:normAutofit/>
          </a:bodyPr>
          <a:lstStyle/>
          <a:p>
            <a:r>
              <a:rPr lang="en-US" dirty="0"/>
              <a:t>What are the health consequences of t</a:t>
            </a:r>
            <a:r>
              <a:rPr lang="en-US" dirty="0" smtClean="0"/>
              <a:t>ype II </a:t>
            </a:r>
            <a:r>
              <a:rPr lang="en-US" dirty="0"/>
              <a:t>diabetes?</a:t>
            </a:r>
            <a:endParaRPr lang="en-US" b="1" dirty="0"/>
          </a:p>
        </p:txBody>
      </p:sp>
      <p:pic>
        <p:nvPicPr>
          <p:cNvPr id="6" name="Picture 2" descr="http://medicineworld.org/images/blogs/8-2009/atherosclerosis-6782320.jpg"/>
          <p:cNvPicPr>
            <a:picLocks noChangeAspect="1" noChangeArrowheads="1"/>
          </p:cNvPicPr>
          <p:nvPr/>
        </p:nvPicPr>
        <p:blipFill>
          <a:blip r:embed="rId3" cstate="print"/>
          <a:srcRect/>
          <a:stretch>
            <a:fillRect/>
          </a:stretch>
        </p:blipFill>
        <p:spPr bwMode="auto">
          <a:xfrm>
            <a:off x="546400" y="1600200"/>
            <a:ext cx="2529571" cy="2604802"/>
          </a:xfrm>
          <a:prstGeom prst="rect">
            <a:avLst/>
          </a:prstGeom>
          <a:noFill/>
        </p:spPr>
      </p:pic>
      <p:pic>
        <p:nvPicPr>
          <p:cNvPr id="8" name="Picture 7"/>
          <p:cNvPicPr>
            <a:picLocks noChangeAspect="1"/>
          </p:cNvPicPr>
          <p:nvPr/>
        </p:nvPicPr>
        <p:blipFill rotWithShape="1">
          <a:blip r:embed="rId4"/>
          <a:srcRect l="12177" t="12834" r="7086"/>
          <a:stretch/>
        </p:blipFill>
        <p:spPr>
          <a:xfrm>
            <a:off x="5734231" y="1600200"/>
            <a:ext cx="2952570" cy="2125133"/>
          </a:xfrm>
          <a:prstGeom prst="rect">
            <a:avLst/>
          </a:prstGeom>
        </p:spPr>
      </p:pic>
      <p:pic>
        <p:nvPicPr>
          <p:cNvPr id="9" name="Picture 8"/>
          <p:cNvPicPr>
            <a:picLocks noChangeAspect="1"/>
          </p:cNvPicPr>
          <p:nvPr/>
        </p:nvPicPr>
        <p:blipFill>
          <a:blip r:embed="rId5"/>
          <a:stretch>
            <a:fillRect/>
          </a:stretch>
        </p:blipFill>
        <p:spPr>
          <a:xfrm>
            <a:off x="3409593" y="3979333"/>
            <a:ext cx="3458965" cy="2443237"/>
          </a:xfrm>
          <a:prstGeom prst="rect">
            <a:avLst/>
          </a:prstGeom>
        </p:spPr>
      </p:pic>
      <p:sp>
        <p:nvSpPr>
          <p:cNvPr id="10" name="TextBox 9"/>
          <p:cNvSpPr txBox="1"/>
          <p:nvPr/>
        </p:nvSpPr>
        <p:spPr>
          <a:xfrm>
            <a:off x="895044" y="4205002"/>
            <a:ext cx="2044096" cy="400110"/>
          </a:xfrm>
          <a:prstGeom prst="rect">
            <a:avLst/>
          </a:prstGeom>
          <a:noFill/>
        </p:spPr>
        <p:txBody>
          <a:bodyPr wrap="square" rtlCol="0">
            <a:spAutoFit/>
          </a:bodyPr>
          <a:lstStyle/>
          <a:p>
            <a:r>
              <a:rPr lang="en-US" sz="2000" b="1" dirty="0" smtClean="0">
                <a:latin typeface="Calibri"/>
                <a:cs typeface="Calibri"/>
              </a:rPr>
              <a:t>Atherosclerosis</a:t>
            </a:r>
            <a:endParaRPr lang="en-US" sz="2000" b="1" dirty="0">
              <a:latin typeface="Calibri"/>
              <a:cs typeface="Calibri"/>
            </a:endParaRPr>
          </a:p>
        </p:txBody>
      </p:sp>
      <p:sp>
        <p:nvSpPr>
          <p:cNvPr id="11" name="TextBox 10"/>
          <p:cNvSpPr txBox="1"/>
          <p:nvPr/>
        </p:nvSpPr>
        <p:spPr>
          <a:xfrm>
            <a:off x="6868558" y="5034736"/>
            <a:ext cx="2044096" cy="400110"/>
          </a:xfrm>
          <a:prstGeom prst="rect">
            <a:avLst/>
          </a:prstGeom>
          <a:noFill/>
        </p:spPr>
        <p:txBody>
          <a:bodyPr wrap="square" rtlCol="0">
            <a:spAutoFit/>
          </a:bodyPr>
          <a:lstStyle/>
          <a:p>
            <a:r>
              <a:rPr lang="en-US" sz="2000" b="1" dirty="0" smtClean="0">
                <a:latin typeface="Calibri"/>
                <a:cs typeface="Calibri"/>
              </a:rPr>
              <a:t>Amputations</a:t>
            </a:r>
            <a:endParaRPr lang="en-US" b="1" dirty="0">
              <a:latin typeface="Calibri"/>
              <a:cs typeface="Calibri"/>
            </a:endParaRPr>
          </a:p>
        </p:txBody>
      </p:sp>
      <p:sp>
        <p:nvSpPr>
          <p:cNvPr id="12" name="TextBox 11"/>
          <p:cNvSpPr txBox="1"/>
          <p:nvPr/>
        </p:nvSpPr>
        <p:spPr>
          <a:xfrm>
            <a:off x="4102458" y="2296374"/>
            <a:ext cx="1776913" cy="400110"/>
          </a:xfrm>
          <a:prstGeom prst="rect">
            <a:avLst/>
          </a:prstGeom>
          <a:noFill/>
        </p:spPr>
        <p:txBody>
          <a:bodyPr wrap="square" rtlCol="0">
            <a:spAutoFit/>
          </a:bodyPr>
          <a:lstStyle/>
          <a:p>
            <a:r>
              <a:rPr lang="en-US" sz="2000" b="1" dirty="0" smtClean="0">
                <a:latin typeface="Calibri"/>
                <a:cs typeface="Calibri"/>
              </a:rPr>
              <a:t>Loss of Vision</a:t>
            </a:r>
            <a:endParaRPr lang="en-US" b="1" dirty="0">
              <a:latin typeface="Calibri"/>
              <a:cs typeface="Calibri"/>
            </a:endParaRPr>
          </a:p>
        </p:txBody>
      </p:sp>
    </p:spTree>
    <p:extLst>
      <p:ext uri="{BB962C8B-B14F-4D97-AF65-F5344CB8AC3E}">
        <p14:creationId xmlns:p14="http://schemas.microsoft.com/office/powerpoint/2010/main" val="88751452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1"/>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P spid="1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descr="http://medicineworld.org/images/blogs/8-2009/atherosclerosis-6782320.jpg"/>
          <p:cNvPicPr>
            <a:picLocks noChangeAspect="1" noChangeArrowheads="1"/>
          </p:cNvPicPr>
          <p:nvPr/>
        </p:nvPicPr>
        <p:blipFill>
          <a:blip r:embed="rId3" cstate="print"/>
          <a:srcRect/>
          <a:stretch>
            <a:fillRect/>
          </a:stretch>
        </p:blipFill>
        <p:spPr bwMode="auto">
          <a:xfrm>
            <a:off x="379795" y="1465963"/>
            <a:ext cx="3964516" cy="4082422"/>
          </a:xfrm>
          <a:prstGeom prst="rect">
            <a:avLst/>
          </a:prstGeom>
          <a:noFill/>
        </p:spPr>
      </p:pic>
      <p:sp>
        <p:nvSpPr>
          <p:cNvPr id="4" name="Title 1"/>
          <p:cNvSpPr>
            <a:spLocks noGrp="1"/>
          </p:cNvSpPr>
          <p:nvPr>
            <p:ph type="title"/>
          </p:nvPr>
        </p:nvSpPr>
        <p:spPr>
          <a:xfrm>
            <a:off x="164910" y="136063"/>
            <a:ext cx="8922392" cy="1143000"/>
          </a:xfrm>
        </p:spPr>
        <p:txBody>
          <a:bodyPr>
            <a:noAutofit/>
          </a:bodyPr>
          <a:lstStyle/>
          <a:p>
            <a:r>
              <a:rPr lang="en-US" dirty="0" smtClean="0"/>
              <a:t>What is Atherosclerosis?</a:t>
            </a:r>
            <a:endParaRPr lang="en-US" b="1" dirty="0" smtClean="0"/>
          </a:p>
        </p:txBody>
      </p:sp>
      <p:sp>
        <p:nvSpPr>
          <p:cNvPr id="5" name="TextBox 4"/>
          <p:cNvSpPr txBox="1"/>
          <p:nvPr/>
        </p:nvSpPr>
        <p:spPr>
          <a:xfrm>
            <a:off x="4461895" y="1465963"/>
            <a:ext cx="4625407" cy="3524042"/>
          </a:xfrm>
          <a:prstGeom prst="rect">
            <a:avLst/>
          </a:prstGeom>
          <a:noFill/>
        </p:spPr>
        <p:txBody>
          <a:bodyPr wrap="square" rtlCol="0">
            <a:spAutoFit/>
          </a:bodyPr>
          <a:lstStyle/>
          <a:p>
            <a:pPr marL="454025" indent="-454025">
              <a:spcAft>
                <a:spcPts val="600"/>
              </a:spcAft>
              <a:buFont typeface="Arial"/>
              <a:buChar char="•"/>
            </a:pPr>
            <a:r>
              <a:rPr lang="en-US" sz="2800" dirty="0" smtClean="0">
                <a:latin typeface="Calibri"/>
                <a:cs typeface="Calibri"/>
              </a:rPr>
              <a:t>Build up of fatty streaks in blood vessels, causing them to harden</a:t>
            </a:r>
          </a:p>
          <a:p>
            <a:pPr marL="454025" indent="-454025">
              <a:spcAft>
                <a:spcPts val="600"/>
              </a:spcAft>
              <a:buFont typeface="Arial"/>
              <a:buChar char="•"/>
            </a:pPr>
            <a:r>
              <a:rPr lang="en-US" sz="2800" dirty="0" smtClean="0">
                <a:latin typeface="Calibri"/>
                <a:cs typeface="Calibri"/>
              </a:rPr>
              <a:t>Very prevalent:</a:t>
            </a:r>
          </a:p>
          <a:p>
            <a:pPr marL="911225" lvl="1" indent="-454025">
              <a:spcAft>
                <a:spcPts val="600"/>
              </a:spcAft>
              <a:buFont typeface="Arial"/>
              <a:buChar char="•"/>
            </a:pPr>
            <a:r>
              <a:rPr lang="en-US" sz="2400" dirty="0" smtClean="0">
                <a:latin typeface="Calibri"/>
                <a:cs typeface="Calibri"/>
              </a:rPr>
              <a:t>Nearly everyone in the developed world has atherosclerosis before they turn 20!</a:t>
            </a:r>
            <a:endParaRPr lang="en-US" sz="2400" dirty="0">
              <a:latin typeface="Calibri"/>
              <a:cs typeface="Calibri"/>
            </a:endParaRPr>
          </a:p>
        </p:txBody>
      </p:sp>
    </p:spTree>
    <p:extLst>
      <p:ext uri="{BB962C8B-B14F-4D97-AF65-F5344CB8AC3E}">
        <p14:creationId xmlns:p14="http://schemas.microsoft.com/office/powerpoint/2010/main" val="4099503386"/>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MD final colors">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MD final colors.thmx</Template>
  <TotalTime>15283</TotalTime>
  <Words>633</Words>
  <Application>Microsoft Macintosh PowerPoint</Application>
  <PresentationFormat>On-screen Show (4:3)</PresentationFormat>
  <Paragraphs>93</Paragraphs>
  <Slides>16</Slides>
  <Notes>11</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16</vt:i4>
      </vt:variant>
    </vt:vector>
  </HeadingPairs>
  <TitlesOfParts>
    <vt:vector size="18" baseType="lpstr">
      <vt:lpstr>MD final colors</vt:lpstr>
      <vt:lpstr>Microsoft Word Document</vt:lpstr>
      <vt:lpstr>How does obesity lead to disease? </vt:lpstr>
      <vt:lpstr>Do Now</vt:lpstr>
      <vt:lpstr>Diseases associated with obesity</vt:lpstr>
      <vt:lpstr>Activity</vt:lpstr>
      <vt:lpstr>Type 2 Diabetes</vt:lpstr>
      <vt:lpstr>PowerPoint Presentation</vt:lpstr>
      <vt:lpstr>Extra fat in blood leads to fat gathering outside of the adipose</vt:lpstr>
      <vt:lpstr>What are the health consequences of type II diabetes?</vt:lpstr>
      <vt:lpstr>What is Atherosclerosis?</vt:lpstr>
      <vt:lpstr>What causes atherosclerosis?</vt:lpstr>
      <vt:lpstr>Atherosclerosis</vt:lpstr>
      <vt:lpstr>The plaque can harm us in three ways:</vt:lpstr>
      <vt:lpstr>Why doesn’t everyone that is obese get type 2 diabetes or atherosclerosis?  And why do people with healthy weights and cholesterol still get these diseases?</vt:lpstr>
      <vt:lpstr>“Healthy” and “Unhealthy” Adipose Tissue may be the key</vt:lpstr>
      <vt:lpstr>PowerPoint Presentation</vt:lpstr>
      <vt:lpstr>Homework</vt:lpstr>
    </vt:vector>
  </TitlesOfParts>
  <Company>tufts university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berri jacque</dc:creator>
  <cp:lastModifiedBy>Stephanie Tammen</cp:lastModifiedBy>
  <cp:revision>360</cp:revision>
  <cp:lastPrinted>2010-11-09T17:54:24Z</cp:lastPrinted>
  <dcterms:created xsi:type="dcterms:W3CDTF">2012-01-20T17:36:20Z</dcterms:created>
  <dcterms:modified xsi:type="dcterms:W3CDTF">2015-02-05T20:05:27Z</dcterms:modified>
</cp:coreProperties>
</file>